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8443C31-B686-4777-9B99-C800FB8FC127}">
  <a:tblStyle styleId="{D8443C31-B686-4777-9B99-C800FB8FC127}" styleName="Table_0">
    <a:wholeTbl>
      <a:tcTxStyle>
        <a:font>
          <a:latin typeface="Arial"/>
          <a:ea typeface="Arial"/>
          <a:cs typeface="Arial"/>
        </a:font>
        <a:srgbClr val="000000"/>
      </a:tcTxStyle>
      <a:tcStyle>
        <a:tcBdr>
          <a:left>
            <a:ln w="6350" cap="flat" cmpd="sng">
              <a:solidFill>
                <a:srgbClr val="000000"/>
              </a:solidFill>
              <a:prstDash val="solid"/>
              <a:round/>
              <a:headEnd type="none" w="sm" len="sm"/>
              <a:tailEnd type="none" w="sm" len="sm"/>
            </a:ln>
          </a:left>
          <a:right>
            <a:ln w="6350" cap="flat" cmpd="sng">
              <a:solidFill>
                <a:srgbClr val="000000"/>
              </a:solidFill>
              <a:prstDash val="solid"/>
              <a:round/>
              <a:headEnd type="none" w="sm" len="sm"/>
              <a:tailEnd type="none" w="sm" len="sm"/>
            </a:ln>
          </a:right>
          <a:top>
            <a:ln w="6350" cap="flat" cmpd="sng">
              <a:solidFill>
                <a:srgbClr val="000000"/>
              </a:solidFill>
              <a:prstDash val="solid"/>
              <a:round/>
              <a:headEnd type="none" w="sm" len="sm"/>
              <a:tailEnd type="none" w="sm" len="sm"/>
            </a:ln>
          </a:top>
          <a:bottom>
            <a:ln w="6350" cap="flat" cmpd="sng">
              <a:solidFill>
                <a:srgbClr val="000000"/>
              </a:solidFill>
              <a:prstDash val="solid"/>
              <a:round/>
              <a:headEnd type="none" w="sm" len="sm"/>
              <a:tailEnd type="none" w="sm" len="sm"/>
            </a:ln>
          </a:bottom>
          <a:insideH>
            <a:ln w="6350" cap="flat" cmpd="sng">
              <a:solidFill>
                <a:srgbClr val="000000"/>
              </a:solidFill>
              <a:prstDash val="solid"/>
              <a:round/>
              <a:headEnd type="none" w="sm" len="sm"/>
              <a:tailEnd type="none" w="sm" len="sm"/>
            </a:ln>
          </a:insideH>
          <a:insideV>
            <a:ln w="635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7072AF6-445F-4281-BBAC-5DE596311355}"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02" y="63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24082470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2646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b115317a76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b115317a76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0478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b115317a76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b115317a76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5100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b115317a76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b115317a76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8835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b115317a76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b115317a76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1052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b115317a76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b115317a76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7903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b115317a76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b115317a76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3535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b115317a76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b115317a76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0944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b115317a76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b115317a76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3340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b115317a7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b115317a7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1593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b115317a76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b115317a76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9776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b123b648d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b123b648d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46052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b115317a76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b115317a76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75645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b115317a76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b115317a76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61912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b115317a76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b115317a76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9806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b115317a76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b115317a76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4653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b123b648d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b123b648d2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3065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b115317a7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b115317a7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7039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b115317a7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b115317a7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9200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b123b648d2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b123b648d2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5939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b115317a76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b115317a76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4156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b115317a76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b115317a76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0091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b115317a76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b115317a76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4738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8.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slide" Target="slide5.xml"/></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2.jp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2.jp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7.jpg"/><Relationship Id="rId7"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39.png"/><Relationship Id="rId10" Type="http://schemas.openxmlformats.org/officeDocument/2006/relationships/image" Target="../media/image2.png"/><Relationship Id="rId4" Type="http://schemas.openxmlformats.org/officeDocument/2006/relationships/image" Target="../media/image38.png"/><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slide" Target="slide5.xml"/></Relationships>
</file>

<file path=ppt/slides/_rels/slide1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3.jpg"/><Relationship Id="rId7" Type="http://schemas.openxmlformats.org/officeDocument/2006/relationships/image" Target="../media/image45.png"/><Relationship Id="rId12"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17.png"/><Relationship Id="rId10" Type="http://schemas.openxmlformats.org/officeDocument/2006/relationships/image" Target="../media/image48.png"/><Relationship Id="rId4" Type="http://schemas.openxmlformats.org/officeDocument/2006/relationships/image" Target="../media/image27.png"/><Relationship Id="rId9" Type="http://schemas.openxmlformats.org/officeDocument/2006/relationships/image" Target="../media/image47.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drive.google.com/file/d/1uzBp0gzntGObkBHTiCNsiod4iTqOKtDe/view" TargetMode="External"/><Relationship Id="rId5" Type="http://schemas.openxmlformats.org/officeDocument/2006/relationships/image" Target="../media/image4.jpg"/><Relationship Id="rId10" Type="http://schemas.openxmlformats.org/officeDocument/2006/relationships/image" Target="../media/image8.png"/><Relationship Id="rId4" Type="http://schemas.openxmlformats.org/officeDocument/2006/relationships/hyperlink" Target="http://drive.google.com/file/d/18P4PfyITxYf0zzYINCd0euJ_ODbH3915/view" TargetMode="External"/><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54.jpg"/><Relationship Id="rId7"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slide" Target="slide5.xml"/><Relationship Id="rId5" Type="http://schemas.openxmlformats.org/officeDocument/2006/relationships/hyperlink" Target="https://forms.gle/6XgfPzuMdyGK6NSp7" TargetMode="External"/><Relationship Id="rId4" Type="http://schemas.openxmlformats.org/officeDocument/2006/relationships/hyperlink" Target="https://forms.gle/HARncRoE9BY9xC2W6"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10.jp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slide" Target="slide13.xml"/><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slide" Target="slide18.xml"/><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4.png"/><Relationship Id="rId11" Type="http://schemas.openxmlformats.org/officeDocument/2006/relationships/image" Target="../media/image2.png"/><Relationship Id="rId5" Type="http://schemas.openxmlformats.org/officeDocument/2006/relationships/image" Target="../media/image23.png"/><Relationship Id="rId10" Type="http://schemas.openxmlformats.org/officeDocument/2006/relationships/image" Target="../media/image17.png"/><Relationship Id="rId4" Type="http://schemas.openxmlformats.org/officeDocument/2006/relationships/image" Target="../media/image22.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pic>
        <p:nvPicPr>
          <p:cNvPr id="54" name="Google Shape;54;p13">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
        <p:nvSpPr>
          <p:cNvPr id="55" name="Google Shape;55;p13"/>
          <p:cNvSpPr txBox="1"/>
          <p:nvPr/>
        </p:nvSpPr>
        <p:spPr>
          <a:xfrm>
            <a:off x="7246475" y="1321350"/>
            <a:ext cx="1560300" cy="1537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solidFill>
                  <a:srgbClr val="000000"/>
                </a:solidFill>
              </a:rPr>
              <a:t>Educator Guide</a:t>
            </a:r>
            <a:endParaRPr sz="2400" b="1">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9"/>
        <p:cNvGrpSpPr/>
        <p:nvPr/>
      </p:nvGrpSpPr>
      <p:grpSpPr>
        <a:xfrm>
          <a:off x="0" y="0"/>
          <a:ext cx="0" cy="0"/>
          <a:chOff x="0" y="0"/>
          <a:chExt cx="0" cy="0"/>
        </a:xfrm>
      </p:grpSpPr>
      <p:sp>
        <p:nvSpPr>
          <p:cNvPr id="140" name="Google Shape;140;p22"/>
          <p:cNvSpPr txBox="1">
            <a:spLocks noGrp="1"/>
          </p:cNvSpPr>
          <p:nvPr>
            <p:ph type="body" idx="1"/>
          </p:nvPr>
        </p:nvSpPr>
        <p:spPr>
          <a:xfrm>
            <a:off x="904900" y="1956350"/>
            <a:ext cx="4050600" cy="2500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Think about what you drink each day. Complete the chart on the next slide using the information you learned about beverages. </a:t>
            </a:r>
            <a:endParaRPr>
              <a:solidFill>
                <a:schemeClr val="dk1"/>
              </a:solidFill>
            </a:endParaRPr>
          </a:p>
          <a:p>
            <a:pPr marL="0" lvl="0" indent="0" algn="l" rtl="0">
              <a:lnSpc>
                <a:spcPct val="100000"/>
              </a:lnSpc>
              <a:spcBef>
                <a:spcPts val="1600"/>
              </a:spcBef>
              <a:spcAft>
                <a:spcPts val="0"/>
              </a:spcAft>
              <a:buClr>
                <a:schemeClr val="dk1"/>
              </a:buClr>
              <a:buSzPts val="1100"/>
              <a:buFont typeface="Arial"/>
              <a:buNone/>
            </a:pPr>
            <a:r>
              <a:rPr lang="en">
                <a:solidFill>
                  <a:schemeClr val="dk1"/>
                </a:solidFill>
              </a:rPr>
              <a:t>Tip: Check your refrigerator or pantry to see what beverage choices you can make. </a:t>
            </a:r>
            <a:endParaRPr>
              <a:solidFill>
                <a:schemeClr val="dk1"/>
              </a:solidFill>
            </a:endParaRPr>
          </a:p>
          <a:p>
            <a:pPr marL="0" lvl="0" indent="0" algn="l" rtl="0">
              <a:lnSpc>
                <a:spcPct val="100000"/>
              </a:lnSpc>
              <a:spcBef>
                <a:spcPts val="1600"/>
              </a:spcBef>
              <a:spcAft>
                <a:spcPts val="1600"/>
              </a:spcAft>
              <a:buNone/>
            </a:pPr>
            <a:endParaRPr>
              <a:solidFill>
                <a:schemeClr val="dk1"/>
              </a:solidFill>
            </a:endParaRPr>
          </a:p>
        </p:txBody>
      </p:sp>
      <p:pic>
        <p:nvPicPr>
          <p:cNvPr id="141" name="Google Shape;141;p22">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5"/>
        <p:cNvGrpSpPr/>
        <p:nvPr/>
      </p:nvGrpSpPr>
      <p:grpSpPr>
        <a:xfrm>
          <a:off x="0" y="0"/>
          <a:ext cx="0" cy="0"/>
          <a:chOff x="0" y="0"/>
          <a:chExt cx="0" cy="0"/>
        </a:xfrm>
      </p:grpSpPr>
      <p:graphicFrame>
        <p:nvGraphicFramePr>
          <p:cNvPr id="146" name="Google Shape;146;p23"/>
          <p:cNvGraphicFramePr/>
          <p:nvPr/>
        </p:nvGraphicFramePr>
        <p:xfrm>
          <a:off x="456950" y="1947650"/>
          <a:ext cx="3000000" cy="3000000"/>
        </p:xfrm>
        <a:graphic>
          <a:graphicData uri="http://schemas.openxmlformats.org/drawingml/2006/table">
            <a:tbl>
              <a:tblPr>
                <a:noFill/>
                <a:tableStyleId>{D7072AF6-445F-4281-BBAC-5DE596311355}</a:tableStyleId>
              </a:tblPr>
              <a:tblGrid>
                <a:gridCol w="2262175"/>
                <a:gridCol w="2262175"/>
                <a:gridCol w="2262175"/>
              </a:tblGrid>
              <a:tr h="680475">
                <a:tc>
                  <a:txBody>
                    <a:bodyPr/>
                    <a:lstStyle/>
                    <a:p>
                      <a:pPr marL="0" lvl="0" indent="0" algn="ctr" rtl="0">
                        <a:spcBef>
                          <a:spcPts val="0"/>
                        </a:spcBef>
                        <a:spcAft>
                          <a:spcPts val="0"/>
                        </a:spcAft>
                        <a:buNone/>
                      </a:pPr>
                      <a:r>
                        <a:rPr lang="en"/>
                        <a:t>What do you drink?</a:t>
                      </a:r>
                      <a:endParaRPr/>
                    </a:p>
                  </a:txBody>
                  <a:tcPr marL="91425" marR="91425" marT="91425" marB="91425">
                    <a:lnL w="19050" cap="flat" cmpd="sng">
                      <a:solidFill>
                        <a:srgbClr val="FEBF40"/>
                      </a:solidFill>
                      <a:prstDash val="dash"/>
                      <a:round/>
                      <a:headEnd type="none" w="sm" len="sm"/>
                      <a:tailEnd type="none" w="sm" len="sm"/>
                    </a:lnL>
                    <a:lnR w="19050" cap="flat" cmpd="sng">
                      <a:solidFill>
                        <a:srgbClr val="FEBF40"/>
                      </a:solidFill>
                      <a:prstDash val="dash"/>
                      <a:round/>
                      <a:headEnd type="none" w="sm" len="sm"/>
                      <a:tailEnd type="none" w="sm" len="sm"/>
                    </a:lnR>
                    <a:lnT w="19050" cap="flat" cmpd="sng">
                      <a:solidFill>
                        <a:srgbClr val="FEBF40"/>
                      </a:solidFill>
                      <a:prstDash val="dash"/>
                      <a:round/>
                      <a:headEnd type="none" w="sm" len="sm"/>
                      <a:tailEnd type="none" w="sm" len="sm"/>
                    </a:lnT>
                    <a:lnB w="19050" cap="flat" cmpd="sng">
                      <a:solidFill>
                        <a:srgbClr val="FEBF40"/>
                      </a:solidFill>
                      <a:prstDash val="dash"/>
                      <a:round/>
                      <a:headEnd type="none" w="sm" len="sm"/>
                      <a:tailEnd type="none" w="sm" len="sm"/>
                    </a:lnB>
                    <a:solidFill>
                      <a:srgbClr val="FEBF40"/>
                    </a:solidFill>
                  </a:tcPr>
                </a:tc>
                <a:tc>
                  <a:txBody>
                    <a:bodyPr/>
                    <a:lstStyle/>
                    <a:p>
                      <a:pPr marL="0" lvl="0" indent="0" algn="ctr" rtl="0">
                        <a:spcBef>
                          <a:spcPts val="0"/>
                        </a:spcBef>
                        <a:spcAft>
                          <a:spcPts val="0"/>
                        </a:spcAft>
                        <a:buNone/>
                      </a:pPr>
                      <a:r>
                        <a:rPr lang="en"/>
                        <a:t>How many times a week do you drink this?</a:t>
                      </a:r>
                      <a:endParaRPr/>
                    </a:p>
                  </a:txBody>
                  <a:tcPr marL="91425" marR="91425" marT="91425" marB="91425">
                    <a:lnL w="19050" cap="flat" cmpd="sng">
                      <a:solidFill>
                        <a:srgbClr val="FEBF40"/>
                      </a:solidFill>
                      <a:prstDash val="dash"/>
                      <a:round/>
                      <a:headEnd type="none" w="sm" len="sm"/>
                      <a:tailEnd type="none" w="sm" len="sm"/>
                    </a:lnL>
                    <a:lnR w="19050" cap="flat" cmpd="sng">
                      <a:solidFill>
                        <a:srgbClr val="FEBF40"/>
                      </a:solidFill>
                      <a:prstDash val="dash"/>
                      <a:round/>
                      <a:headEnd type="none" w="sm" len="sm"/>
                      <a:tailEnd type="none" w="sm" len="sm"/>
                    </a:lnR>
                    <a:lnT w="19050" cap="flat" cmpd="sng">
                      <a:solidFill>
                        <a:srgbClr val="FEBF40"/>
                      </a:solidFill>
                      <a:prstDash val="dash"/>
                      <a:round/>
                      <a:headEnd type="none" w="sm" len="sm"/>
                      <a:tailEnd type="none" w="sm" len="sm"/>
                    </a:lnT>
                    <a:lnB w="19050" cap="flat" cmpd="sng">
                      <a:solidFill>
                        <a:srgbClr val="FEBF40"/>
                      </a:solidFill>
                      <a:prstDash val="dash"/>
                      <a:round/>
                      <a:headEnd type="none" w="sm" len="sm"/>
                      <a:tailEnd type="none" w="sm" len="sm"/>
                    </a:lnB>
                    <a:solidFill>
                      <a:srgbClr val="FEBF40"/>
                    </a:solidFill>
                  </a:tcPr>
                </a:tc>
                <a:tc>
                  <a:txBody>
                    <a:bodyPr/>
                    <a:lstStyle/>
                    <a:p>
                      <a:pPr marL="0" lvl="0" indent="0" algn="ctr" rtl="0">
                        <a:spcBef>
                          <a:spcPts val="0"/>
                        </a:spcBef>
                        <a:spcAft>
                          <a:spcPts val="0"/>
                        </a:spcAft>
                        <a:buClr>
                          <a:schemeClr val="dk1"/>
                        </a:buClr>
                        <a:buSzPts val="1100"/>
                        <a:buFont typeface="Arial"/>
                        <a:buNone/>
                      </a:pPr>
                      <a:r>
                        <a:rPr lang="en"/>
                        <a:t>Drag an emoji if your choice is helping </a:t>
                      </a:r>
                      <a:endParaRPr/>
                    </a:p>
                    <a:p>
                      <a:pPr marL="0" lvl="0" indent="0" algn="ctr" rtl="0">
                        <a:spcBef>
                          <a:spcPts val="0"/>
                        </a:spcBef>
                        <a:spcAft>
                          <a:spcPts val="0"/>
                        </a:spcAft>
                        <a:buNone/>
                      </a:pPr>
                      <a:r>
                        <a:rPr lang="en"/>
                        <a:t>your body.</a:t>
                      </a:r>
                      <a:endParaRPr/>
                    </a:p>
                  </a:txBody>
                  <a:tcPr marL="91425" marR="91425" marT="91425" marB="91425">
                    <a:lnL w="19050" cap="flat" cmpd="sng">
                      <a:solidFill>
                        <a:srgbClr val="FEBF40"/>
                      </a:solidFill>
                      <a:prstDash val="dash"/>
                      <a:round/>
                      <a:headEnd type="none" w="sm" len="sm"/>
                      <a:tailEnd type="none" w="sm" len="sm"/>
                    </a:lnL>
                    <a:lnR w="19050" cap="flat" cmpd="sng">
                      <a:solidFill>
                        <a:srgbClr val="FEBF40"/>
                      </a:solidFill>
                      <a:prstDash val="dash"/>
                      <a:round/>
                      <a:headEnd type="none" w="sm" len="sm"/>
                      <a:tailEnd type="none" w="sm" len="sm"/>
                    </a:lnR>
                    <a:lnT w="19050" cap="flat" cmpd="sng">
                      <a:solidFill>
                        <a:srgbClr val="FEBF40"/>
                      </a:solidFill>
                      <a:prstDash val="dash"/>
                      <a:round/>
                      <a:headEnd type="none" w="sm" len="sm"/>
                      <a:tailEnd type="none" w="sm" len="sm"/>
                    </a:lnT>
                    <a:lnB w="19050" cap="flat" cmpd="sng">
                      <a:solidFill>
                        <a:srgbClr val="FEBF40"/>
                      </a:solidFill>
                      <a:prstDash val="dash"/>
                      <a:round/>
                      <a:headEnd type="none" w="sm" len="sm"/>
                      <a:tailEnd type="none" w="sm" len="sm"/>
                    </a:lnB>
                    <a:solidFill>
                      <a:srgbClr val="FEBF40"/>
                    </a:solidFill>
                  </a:tcPr>
                </a:tc>
              </a:tr>
              <a:tr h="680475">
                <a:tc>
                  <a:txBody>
                    <a:bodyPr/>
                    <a:lstStyle/>
                    <a:p>
                      <a:pPr marL="0" lvl="0" indent="0" algn="l" rtl="0">
                        <a:spcBef>
                          <a:spcPts val="0"/>
                        </a:spcBef>
                        <a:spcAft>
                          <a:spcPts val="0"/>
                        </a:spcAft>
                        <a:buNone/>
                      </a:pPr>
                      <a:endParaRPr/>
                    </a:p>
                  </a:txBody>
                  <a:tcPr marL="91425" marR="91425" marT="91425" marB="91425">
                    <a:lnL w="19050" cap="flat" cmpd="sng">
                      <a:solidFill>
                        <a:srgbClr val="FEBF40"/>
                      </a:solidFill>
                      <a:prstDash val="dash"/>
                      <a:round/>
                      <a:headEnd type="none" w="sm" len="sm"/>
                      <a:tailEnd type="none" w="sm" len="sm"/>
                    </a:lnL>
                    <a:lnR w="19050" cap="flat" cmpd="sng">
                      <a:solidFill>
                        <a:srgbClr val="FEBF40"/>
                      </a:solidFill>
                      <a:prstDash val="dash"/>
                      <a:round/>
                      <a:headEnd type="none" w="sm" len="sm"/>
                      <a:tailEnd type="none" w="sm" len="sm"/>
                    </a:lnR>
                    <a:lnT w="19050" cap="flat" cmpd="sng">
                      <a:solidFill>
                        <a:srgbClr val="FEBF40"/>
                      </a:solidFill>
                      <a:prstDash val="dash"/>
                      <a:round/>
                      <a:headEnd type="none" w="sm" len="sm"/>
                      <a:tailEnd type="none" w="sm" len="sm"/>
                    </a:lnT>
                    <a:lnB w="19050" cap="flat" cmpd="sng">
                      <a:solidFill>
                        <a:srgbClr val="FEBF40"/>
                      </a:solidFill>
                      <a:prstDash val="dash"/>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EBF40"/>
                      </a:solidFill>
                      <a:prstDash val="dash"/>
                      <a:round/>
                      <a:headEnd type="none" w="sm" len="sm"/>
                      <a:tailEnd type="none" w="sm" len="sm"/>
                    </a:lnL>
                    <a:lnR w="19050" cap="flat" cmpd="sng">
                      <a:solidFill>
                        <a:srgbClr val="FEBF40"/>
                      </a:solidFill>
                      <a:prstDash val="dash"/>
                      <a:round/>
                      <a:headEnd type="none" w="sm" len="sm"/>
                      <a:tailEnd type="none" w="sm" len="sm"/>
                    </a:lnR>
                    <a:lnT w="19050" cap="flat" cmpd="sng">
                      <a:solidFill>
                        <a:srgbClr val="FEBF40"/>
                      </a:solidFill>
                      <a:prstDash val="dash"/>
                      <a:round/>
                      <a:headEnd type="none" w="sm" len="sm"/>
                      <a:tailEnd type="none" w="sm" len="sm"/>
                    </a:lnT>
                    <a:lnB w="19050" cap="flat" cmpd="sng">
                      <a:solidFill>
                        <a:srgbClr val="FEBF40"/>
                      </a:solidFill>
                      <a:prstDash val="dash"/>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EBF40"/>
                      </a:solidFill>
                      <a:prstDash val="dash"/>
                      <a:round/>
                      <a:headEnd type="none" w="sm" len="sm"/>
                      <a:tailEnd type="none" w="sm" len="sm"/>
                    </a:lnL>
                    <a:lnR w="19050" cap="flat" cmpd="sng">
                      <a:solidFill>
                        <a:srgbClr val="FEBF40"/>
                      </a:solidFill>
                      <a:prstDash val="dash"/>
                      <a:round/>
                      <a:headEnd type="none" w="sm" len="sm"/>
                      <a:tailEnd type="none" w="sm" len="sm"/>
                    </a:lnR>
                    <a:lnT w="19050" cap="flat" cmpd="sng">
                      <a:solidFill>
                        <a:srgbClr val="FEBF40"/>
                      </a:solidFill>
                      <a:prstDash val="dash"/>
                      <a:round/>
                      <a:headEnd type="none" w="sm" len="sm"/>
                      <a:tailEnd type="none" w="sm" len="sm"/>
                    </a:lnT>
                    <a:lnB w="19050" cap="flat" cmpd="sng">
                      <a:solidFill>
                        <a:srgbClr val="FEBF40"/>
                      </a:solidFill>
                      <a:prstDash val="dash"/>
                      <a:round/>
                      <a:headEnd type="none" w="sm" len="sm"/>
                      <a:tailEnd type="none" w="sm" len="sm"/>
                    </a:lnB>
                  </a:tcPr>
                </a:tc>
              </a:tr>
              <a:tr h="680475">
                <a:tc>
                  <a:txBody>
                    <a:bodyPr/>
                    <a:lstStyle/>
                    <a:p>
                      <a:pPr marL="0" lvl="0" indent="0" algn="l" rtl="0">
                        <a:spcBef>
                          <a:spcPts val="0"/>
                        </a:spcBef>
                        <a:spcAft>
                          <a:spcPts val="0"/>
                        </a:spcAft>
                        <a:buNone/>
                      </a:pPr>
                      <a:endParaRPr/>
                    </a:p>
                  </a:txBody>
                  <a:tcPr marL="91425" marR="91425" marT="91425" marB="91425">
                    <a:lnL w="19050" cap="flat" cmpd="sng">
                      <a:solidFill>
                        <a:srgbClr val="FEBF40"/>
                      </a:solidFill>
                      <a:prstDash val="dash"/>
                      <a:round/>
                      <a:headEnd type="none" w="sm" len="sm"/>
                      <a:tailEnd type="none" w="sm" len="sm"/>
                    </a:lnL>
                    <a:lnR w="19050" cap="flat" cmpd="sng">
                      <a:solidFill>
                        <a:srgbClr val="FEBF40"/>
                      </a:solidFill>
                      <a:prstDash val="dash"/>
                      <a:round/>
                      <a:headEnd type="none" w="sm" len="sm"/>
                      <a:tailEnd type="none" w="sm" len="sm"/>
                    </a:lnR>
                    <a:lnT w="19050" cap="flat" cmpd="sng">
                      <a:solidFill>
                        <a:srgbClr val="FEBF40"/>
                      </a:solidFill>
                      <a:prstDash val="dash"/>
                      <a:round/>
                      <a:headEnd type="none" w="sm" len="sm"/>
                      <a:tailEnd type="none" w="sm" len="sm"/>
                    </a:lnT>
                    <a:lnB w="19050" cap="flat" cmpd="sng">
                      <a:solidFill>
                        <a:srgbClr val="FEBF40"/>
                      </a:solidFill>
                      <a:prstDash val="dash"/>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EBF40"/>
                      </a:solidFill>
                      <a:prstDash val="dash"/>
                      <a:round/>
                      <a:headEnd type="none" w="sm" len="sm"/>
                      <a:tailEnd type="none" w="sm" len="sm"/>
                    </a:lnL>
                    <a:lnR w="19050" cap="flat" cmpd="sng">
                      <a:solidFill>
                        <a:srgbClr val="FEBF40"/>
                      </a:solidFill>
                      <a:prstDash val="dash"/>
                      <a:round/>
                      <a:headEnd type="none" w="sm" len="sm"/>
                      <a:tailEnd type="none" w="sm" len="sm"/>
                    </a:lnR>
                    <a:lnT w="19050" cap="flat" cmpd="sng">
                      <a:solidFill>
                        <a:srgbClr val="FEBF40"/>
                      </a:solidFill>
                      <a:prstDash val="dash"/>
                      <a:round/>
                      <a:headEnd type="none" w="sm" len="sm"/>
                      <a:tailEnd type="none" w="sm" len="sm"/>
                    </a:lnT>
                    <a:lnB w="19050" cap="flat" cmpd="sng">
                      <a:solidFill>
                        <a:srgbClr val="FEBF40"/>
                      </a:solidFill>
                      <a:prstDash val="dash"/>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EBF40"/>
                      </a:solidFill>
                      <a:prstDash val="dash"/>
                      <a:round/>
                      <a:headEnd type="none" w="sm" len="sm"/>
                      <a:tailEnd type="none" w="sm" len="sm"/>
                    </a:lnL>
                    <a:lnR w="19050" cap="flat" cmpd="sng">
                      <a:solidFill>
                        <a:srgbClr val="FEBF40"/>
                      </a:solidFill>
                      <a:prstDash val="dash"/>
                      <a:round/>
                      <a:headEnd type="none" w="sm" len="sm"/>
                      <a:tailEnd type="none" w="sm" len="sm"/>
                    </a:lnR>
                    <a:lnT w="19050" cap="flat" cmpd="sng">
                      <a:solidFill>
                        <a:srgbClr val="FEBF40"/>
                      </a:solidFill>
                      <a:prstDash val="dash"/>
                      <a:round/>
                      <a:headEnd type="none" w="sm" len="sm"/>
                      <a:tailEnd type="none" w="sm" len="sm"/>
                    </a:lnT>
                    <a:lnB w="19050" cap="flat" cmpd="sng">
                      <a:solidFill>
                        <a:srgbClr val="FEBF40"/>
                      </a:solidFill>
                      <a:prstDash val="dash"/>
                      <a:round/>
                      <a:headEnd type="none" w="sm" len="sm"/>
                      <a:tailEnd type="none" w="sm" len="sm"/>
                    </a:lnB>
                  </a:tcPr>
                </a:tc>
              </a:tr>
              <a:tr h="680475">
                <a:tc>
                  <a:txBody>
                    <a:bodyPr/>
                    <a:lstStyle/>
                    <a:p>
                      <a:pPr marL="0" lvl="0" indent="0" algn="l" rtl="0">
                        <a:spcBef>
                          <a:spcPts val="0"/>
                        </a:spcBef>
                        <a:spcAft>
                          <a:spcPts val="0"/>
                        </a:spcAft>
                        <a:buNone/>
                      </a:pPr>
                      <a:endParaRPr/>
                    </a:p>
                  </a:txBody>
                  <a:tcPr marL="91425" marR="91425" marT="91425" marB="91425">
                    <a:lnL w="19050" cap="flat" cmpd="sng">
                      <a:solidFill>
                        <a:srgbClr val="FEBF40"/>
                      </a:solidFill>
                      <a:prstDash val="dash"/>
                      <a:round/>
                      <a:headEnd type="none" w="sm" len="sm"/>
                      <a:tailEnd type="none" w="sm" len="sm"/>
                    </a:lnL>
                    <a:lnR w="19050" cap="flat" cmpd="sng">
                      <a:solidFill>
                        <a:srgbClr val="FEBF40"/>
                      </a:solidFill>
                      <a:prstDash val="dash"/>
                      <a:round/>
                      <a:headEnd type="none" w="sm" len="sm"/>
                      <a:tailEnd type="none" w="sm" len="sm"/>
                    </a:lnR>
                    <a:lnT w="19050" cap="flat" cmpd="sng">
                      <a:solidFill>
                        <a:srgbClr val="FEBF40"/>
                      </a:solidFill>
                      <a:prstDash val="dash"/>
                      <a:round/>
                      <a:headEnd type="none" w="sm" len="sm"/>
                      <a:tailEnd type="none" w="sm" len="sm"/>
                    </a:lnT>
                    <a:lnB w="19050" cap="flat" cmpd="sng">
                      <a:solidFill>
                        <a:srgbClr val="FEBF40"/>
                      </a:solidFill>
                      <a:prstDash val="dash"/>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EBF40"/>
                      </a:solidFill>
                      <a:prstDash val="dash"/>
                      <a:round/>
                      <a:headEnd type="none" w="sm" len="sm"/>
                      <a:tailEnd type="none" w="sm" len="sm"/>
                    </a:lnL>
                    <a:lnR w="19050" cap="flat" cmpd="sng">
                      <a:solidFill>
                        <a:srgbClr val="FEBF40"/>
                      </a:solidFill>
                      <a:prstDash val="dash"/>
                      <a:round/>
                      <a:headEnd type="none" w="sm" len="sm"/>
                      <a:tailEnd type="none" w="sm" len="sm"/>
                    </a:lnR>
                    <a:lnT w="19050" cap="flat" cmpd="sng">
                      <a:solidFill>
                        <a:srgbClr val="FEBF40"/>
                      </a:solidFill>
                      <a:prstDash val="dash"/>
                      <a:round/>
                      <a:headEnd type="none" w="sm" len="sm"/>
                      <a:tailEnd type="none" w="sm" len="sm"/>
                    </a:lnT>
                    <a:lnB w="19050" cap="flat" cmpd="sng">
                      <a:solidFill>
                        <a:srgbClr val="FEBF40"/>
                      </a:solidFill>
                      <a:prstDash val="dash"/>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EBF40"/>
                      </a:solidFill>
                      <a:prstDash val="dash"/>
                      <a:round/>
                      <a:headEnd type="none" w="sm" len="sm"/>
                      <a:tailEnd type="none" w="sm" len="sm"/>
                    </a:lnL>
                    <a:lnR w="19050" cap="flat" cmpd="sng">
                      <a:solidFill>
                        <a:srgbClr val="FEBF40"/>
                      </a:solidFill>
                      <a:prstDash val="dash"/>
                      <a:round/>
                      <a:headEnd type="none" w="sm" len="sm"/>
                      <a:tailEnd type="none" w="sm" len="sm"/>
                    </a:lnR>
                    <a:lnT w="19050" cap="flat" cmpd="sng">
                      <a:solidFill>
                        <a:srgbClr val="FEBF40"/>
                      </a:solidFill>
                      <a:prstDash val="dash"/>
                      <a:round/>
                      <a:headEnd type="none" w="sm" len="sm"/>
                      <a:tailEnd type="none" w="sm" len="sm"/>
                    </a:lnT>
                    <a:lnB w="19050" cap="flat" cmpd="sng">
                      <a:solidFill>
                        <a:srgbClr val="FEBF40"/>
                      </a:solidFill>
                      <a:prstDash val="dash"/>
                      <a:round/>
                      <a:headEnd type="none" w="sm" len="sm"/>
                      <a:tailEnd type="none" w="sm" len="sm"/>
                    </a:lnB>
                  </a:tcPr>
                </a:tc>
              </a:tr>
            </a:tbl>
          </a:graphicData>
        </a:graphic>
      </p:graphicFrame>
      <p:pic>
        <p:nvPicPr>
          <p:cNvPr id="147" name="Google Shape;147;p23"/>
          <p:cNvPicPr preferRelativeResize="0"/>
          <p:nvPr/>
        </p:nvPicPr>
        <p:blipFill>
          <a:blip r:embed="rId4">
            <a:alphaModFix/>
          </a:blip>
          <a:stretch>
            <a:fillRect/>
          </a:stretch>
        </p:blipFill>
        <p:spPr>
          <a:xfrm>
            <a:off x="6512700" y="1074575"/>
            <a:ext cx="511200" cy="511200"/>
          </a:xfrm>
          <a:prstGeom prst="rect">
            <a:avLst/>
          </a:prstGeom>
          <a:noFill/>
          <a:ln>
            <a:noFill/>
          </a:ln>
        </p:spPr>
      </p:pic>
      <p:pic>
        <p:nvPicPr>
          <p:cNvPr id="148" name="Google Shape;148;p23"/>
          <p:cNvPicPr preferRelativeResize="0"/>
          <p:nvPr/>
        </p:nvPicPr>
        <p:blipFill>
          <a:blip r:embed="rId4">
            <a:alphaModFix/>
          </a:blip>
          <a:stretch>
            <a:fillRect/>
          </a:stretch>
        </p:blipFill>
        <p:spPr>
          <a:xfrm>
            <a:off x="7199425" y="1074575"/>
            <a:ext cx="511200" cy="511200"/>
          </a:xfrm>
          <a:prstGeom prst="rect">
            <a:avLst/>
          </a:prstGeom>
          <a:noFill/>
          <a:ln>
            <a:noFill/>
          </a:ln>
        </p:spPr>
      </p:pic>
      <p:pic>
        <p:nvPicPr>
          <p:cNvPr id="149" name="Google Shape;149;p23"/>
          <p:cNvPicPr preferRelativeResize="0"/>
          <p:nvPr/>
        </p:nvPicPr>
        <p:blipFill>
          <a:blip r:embed="rId4">
            <a:alphaModFix/>
          </a:blip>
          <a:stretch>
            <a:fillRect/>
          </a:stretch>
        </p:blipFill>
        <p:spPr>
          <a:xfrm>
            <a:off x="7886150" y="1074575"/>
            <a:ext cx="511200" cy="511200"/>
          </a:xfrm>
          <a:prstGeom prst="rect">
            <a:avLst/>
          </a:prstGeom>
          <a:noFill/>
          <a:ln>
            <a:noFill/>
          </a:ln>
        </p:spPr>
      </p:pic>
      <p:pic>
        <p:nvPicPr>
          <p:cNvPr id="150" name="Google Shape;150;p23"/>
          <p:cNvPicPr preferRelativeResize="0"/>
          <p:nvPr/>
        </p:nvPicPr>
        <p:blipFill>
          <a:blip r:embed="rId5">
            <a:alphaModFix/>
          </a:blip>
          <a:stretch>
            <a:fillRect/>
          </a:stretch>
        </p:blipFill>
        <p:spPr>
          <a:xfrm rot="3520656">
            <a:off x="5909575" y="1036733"/>
            <a:ext cx="352525" cy="784867"/>
          </a:xfrm>
          <a:prstGeom prst="rect">
            <a:avLst/>
          </a:prstGeom>
          <a:noFill/>
          <a:ln>
            <a:noFill/>
          </a:ln>
        </p:spPr>
      </p:pic>
      <p:pic>
        <p:nvPicPr>
          <p:cNvPr id="151" name="Google Shape;151;p23">
            <a:hlinkClick r:id="" action="ppaction://hlinkshowjump?jump=nextslide"/>
          </p:cNvPr>
          <p:cNvPicPr preferRelativeResize="0"/>
          <p:nvPr/>
        </p:nvPicPr>
        <p:blipFill>
          <a:blip r:embed="rId6">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5"/>
        <p:cNvGrpSpPr/>
        <p:nvPr/>
      </p:nvGrpSpPr>
      <p:grpSpPr>
        <a:xfrm>
          <a:off x="0" y="0"/>
          <a:ext cx="0" cy="0"/>
          <a:chOff x="0" y="0"/>
          <a:chExt cx="0" cy="0"/>
        </a:xfrm>
      </p:grpSpPr>
      <p:pic>
        <p:nvPicPr>
          <p:cNvPr id="156" name="Google Shape;156;p24">
            <a:hlinkClick r:id="rId4" action="ppaction://hlinksldjump"/>
          </p:cNvPr>
          <p:cNvPicPr preferRelativeResize="0"/>
          <p:nvPr/>
        </p:nvPicPr>
        <p:blipFill>
          <a:blip r:embed="rId5">
            <a:alphaModFix/>
          </a:blip>
          <a:stretch>
            <a:fillRect/>
          </a:stretch>
        </p:blipFill>
        <p:spPr>
          <a:xfrm>
            <a:off x="8009125" y="4010499"/>
            <a:ext cx="797650" cy="81190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0"/>
        <p:cNvGrpSpPr/>
        <p:nvPr/>
      </p:nvGrpSpPr>
      <p:grpSpPr>
        <a:xfrm>
          <a:off x="0" y="0"/>
          <a:ext cx="0" cy="0"/>
          <a:chOff x="0" y="0"/>
          <a:chExt cx="0" cy="0"/>
        </a:xfrm>
      </p:grpSpPr>
      <p:pic>
        <p:nvPicPr>
          <p:cNvPr id="161" name="Google Shape;161;p25"/>
          <p:cNvPicPr preferRelativeResize="0"/>
          <p:nvPr/>
        </p:nvPicPr>
        <p:blipFill>
          <a:blip r:embed="rId4">
            <a:alphaModFix/>
          </a:blip>
          <a:stretch>
            <a:fillRect/>
          </a:stretch>
        </p:blipFill>
        <p:spPr>
          <a:xfrm>
            <a:off x="1534200" y="1916300"/>
            <a:ext cx="1539299" cy="3074799"/>
          </a:xfrm>
          <a:prstGeom prst="rect">
            <a:avLst/>
          </a:prstGeom>
          <a:noFill/>
          <a:ln>
            <a:noFill/>
          </a:ln>
        </p:spPr>
      </p:pic>
      <p:pic>
        <p:nvPicPr>
          <p:cNvPr id="162" name="Google Shape;162;p25"/>
          <p:cNvPicPr preferRelativeResize="0"/>
          <p:nvPr/>
        </p:nvPicPr>
        <p:blipFill>
          <a:blip r:embed="rId5">
            <a:alphaModFix/>
          </a:blip>
          <a:stretch>
            <a:fillRect/>
          </a:stretch>
        </p:blipFill>
        <p:spPr>
          <a:xfrm>
            <a:off x="5161043" y="1916300"/>
            <a:ext cx="1643682" cy="3074798"/>
          </a:xfrm>
          <a:prstGeom prst="rect">
            <a:avLst/>
          </a:prstGeom>
          <a:noFill/>
          <a:ln>
            <a:noFill/>
          </a:ln>
        </p:spPr>
      </p:pic>
      <p:pic>
        <p:nvPicPr>
          <p:cNvPr id="163" name="Google Shape;163;p25"/>
          <p:cNvPicPr preferRelativeResize="0"/>
          <p:nvPr/>
        </p:nvPicPr>
        <p:blipFill>
          <a:blip r:embed="rId6">
            <a:alphaModFix/>
          </a:blip>
          <a:stretch>
            <a:fillRect/>
          </a:stretch>
        </p:blipFill>
        <p:spPr>
          <a:xfrm>
            <a:off x="6908498" y="3973050"/>
            <a:ext cx="550227" cy="975000"/>
          </a:xfrm>
          <a:prstGeom prst="rect">
            <a:avLst/>
          </a:prstGeom>
          <a:noFill/>
          <a:ln>
            <a:noFill/>
          </a:ln>
        </p:spPr>
      </p:pic>
      <p:pic>
        <p:nvPicPr>
          <p:cNvPr id="164" name="Google Shape;164;p25"/>
          <p:cNvPicPr preferRelativeResize="0"/>
          <p:nvPr/>
        </p:nvPicPr>
        <p:blipFill>
          <a:blip r:embed="rId7">
            <a:alphaModFix/>
          </a:blip>
          <a:stretch>
            <a:fillRect/>
          </a:stretch>
        </p:blipFill>
        <p:spPr>
          <a:xfrm>
            <a:off x="3271675" y="3973056"/>
            <a:ext cx="589391" cy="924587"/>
          </a:xfrm>
          <a:prstGeom prst="rect">
            <a:avLst/>
          </a:prstGeom>
          <a:noFill/>
          <a:ln>
            <a:noFill/>
          </a:ln>
        </p:spPr>
      </p:pic>
      <p:sp>
        <p:nvSpPr>
          <p:cNvPr id="165" name="Google Shape;165;p25"/>
          <p:cNvSpPr txBox="1"/>
          <p:nvPr/>
        </p:nvSpPr>
        <p:spPr>
          <a:xfrm>
            <a:off x="284400" y="1916300"/>
            <a:ext cx="1111800" cy="170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The label gives you clues about a drink and its health benefits.</a:t>
            </a:r>
            <a:endParaRPr/>
          </a:p>
        </p:txBody>
      </p:sp>
      <p:sp>
        <p:nvSpPr>
          <p:cNvPr id="166" name="Google Shape;166;p25"/>
          <p:cNvSpPr txBox="1"/>
          <p:nvPr/>
        </p:nvSpPr>
        <p:spPr>
          <a:xfrm>
            <a:off x="3211500" y="1916300"/>
            <a:ext cx="1539300" cy="215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t>Water</a:t>
            </a:r>
            <a:r>
              <a:rPr lang="en"/>
              <a:t> has a lot of zeros on the label. That doesn’t mean it is not important. It is needed every day for your body to work properly!</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167" name="Google Shape;167;p25"/>
          <p:cNvSpPr txBox="1"/>
          <p:nvPr/>
        </p:nvSpPr>
        <p:spPr>
          <a:xfrm>
            <a:off x="6908500" y="1964975"/>
            <a:ext cx="1887300" cy="14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t>Milk</a:t>
            </a:r>
            <a:r>
              <a:rPr lang="en"/>
              <a:t> has nutrients to help build a healthy body and give you other health benefits.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pic>
        <p:nvPicPr>
          <p:cNvPr id="168" name="Google Shape;168;p25">
            <a:hlinkClick r:id="" action="ppaction://hlinkshowjump?jump=nextslide"/>
          </p:cNvPr>
          <p:cNvPicPr preferRelativeResize="0"/>
          <p:nvPr/>
        </p:nvPicPr>
        <p:blipFill>
          <a:blip r:embed="rId8">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2"/>
        <p:cNvGrpSpPr/>
        <p:nvPr/>
      </p:nvGrpSpPr>
      <p:grpSpPr>
        <a:xfrm>
          <a:off x="0" y="0"/>
          <a:ext cx="0" cy="0"/>
          <a:chOff x="0" y="0"/>
          <a:chExt cx="0" cy="0"/>
        </a:xfrm>
      </p:grpSpPr>
      <p:pic>
        <p:nvPicPr>
          <p:cNvPr id="173" name="Google Shape;173;p26"/>
          <p:cNvPicPr preferRelativeResize="0"/>
          <p:nvPr/>
        </p:nvPicPr>
        <p:blipFill>
          <a:blip r:embed="rId4">
            <a:alphaModFix/>
          </a:blip>
          <a:stretch>
            <a:fillRect/>
          </a:stretch>
        </p:blipFill>
        <p:spPr>
          <a:xfrm>
            <a:off x="541799" y="1715025"/>
            <a:ext cx="1579507" cy="3178547"/>
          </a:xfrm>
          <a:prstGeom prst="rect">
            <a:avLst/>
          </a:prstGeom>
          <a:noFill/>
          <a:ln>
            <a:noFill/>
          </a:ln>
        </p:spPr>
      </p:pic>
      <p:pic>
        <p:nvPicPr>
          <p:cNvPr id="174" name="Google Shape;174;p26"/>
          <p:cNvPicPr preferRelativeResize="0"/>
          <p:nvPr/>
        </p:nvPicPr>
        <p:blipFill>
          <a:blip r:embed="rId5">
            <a:alphaModFix/>
          </a:blip>
          <a:stretch>
            <a:fillRect/>
          </a:stretch>
        </p:blipFill>
        <p:spPr>
          <a:xfrm>
            <a:off x="5013718" y="1715025"/>
            <a:ext cx="1692432" cy="3178550"/>
          </a:xfrm>
          <a:prstGeom prst="rect">
            <a:avLst/>
          </a:prstGeom>
          <a:noFill/>
          <a:ln>
            <a:noFill/>
          </a:ln>
        </p:spPr>
      </p:pic>
      <p:pic>
        <p:nvPicPr>
          <p:cNvPr id="175" name="Google Shape;175;p26"/>
          <p:cNvPicPr preferRelativeResize="0"/>
          <p:nvPr/>
        </p:nvPicPr>
        <p:blipFill>
          <a:blip r:embed="rId6">
            <a:alphaModFix/>
          </a:blip>
          <a:stretch>
            <a:fillRect/>
          </a:stretch>
        </p:blipFill>
        <p:spPr>
          <a:xfrm>
            <a:off x="6780975" y="3904068"/>
            <a:ext cx="735000" cy="930300"/>
          </a:xfrm>
          <a:prstGeom prst="rect">
            <a:avLst/>
          </a:prstGeom>
          <a:noFill/>
          <a:ln>
            <a:noFill/>
          </a:ln>
        </p:spPr>
      </p:pic>
      <p:pic>
        <p:nvPicPr>
          <p:cNvPr id="176" name="Google Shape;176;p26"/>
          <p:cNvPicPr preferRelativeResize="0"/>
          <p:nvPr/>
        </p:nvPicPr>
        <p:blipFill>
          <a:blip r:embed="rId7">
            <a:alphaModFix/>
          </a:blip>
          <a:stretch>
            <a:fillRect/>
          </a:stretch>
        </p:blipFill>
        <p:spPr>
          <a:xfrm>
            <a:off x="2318278" y="3746101"/>
            <a:ext cx="897750" cy="1147475"/>
          </a:xfrm>
          <a:prstGeom prst="rect">
            <a:avLst/>
          </a:prstGeom>
          <a:noFill/>
          <a:ln>
            <a:noFill/>
          </a:ln>
        </p:spPr>
      </p:pic>
      <p:sp>
        <p:nvSpPr>
          <p:cNvPr id="177" name="Google Shape;177;p26"/>
          <p:cNvSpPr txBox="1"/>
          <p:nvPr/>
        </p:nvSpPr>
        <p:spPr>
          <a:xfrm>
            <a:off x="2240750" y="1827100"/>
            <a:ext cx="2304300" cy="233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Drinking small amounts of </a:t>
            </a:r>
            <a:r>
              <a:rPr lang="en" b="1"/>
              <a:t>100% juice</a:t>
            </a:r>
            <a:r>
              <a:rPr lang="en"/>
              <a:t> can give you some of the important nutrients found in whole fruits and vegetables, but eating whole fruits and vegetables is the best choice.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178" name="Google Shape;178;p26"/>
          <p:cNvSpPr txBox="1"/>
          <p:nvPr/>
        </p:nvSpPr>
        <p:spPr>
          <a:xfrm>
            <a:off x="6780975" y="1826250"/>
            <a:ext cx="1965000" cy="149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A </a:t>
            </a:r>
            <a:r>
              <a:rPr lang="en" b="1"/>
              <a:t>soft drink</a:t>
            </a:r>
            <a:r>
              <a:rPr lang="en"/>
              <a:t> has added sugar and does not give your body vitamins or health benefits.</a:t>
            </a:r>
            <a:endParaRPr/>
          </a:p>
        </p:txBody>
      </p:sp>
      <p:pic>
        <p:nvPicPr>
          <p:cNvPr id="179" name="Google Shape;179;p26">
            <a:hlinkClick r:id="" action="ppaction://hlinkshowjump?jump=nextslide"/>
          </p:cNvPr>
          <p:cNvPicPr preferRelativeResize="0"/>
          <p:nvPr/>
        </p:nvPicPr>
        <p:blipFill>
          <a:blip r:embed="rId8">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3"/>
        <p:cNvGrpSpPr/>
        <p:nvPr/>
      </p:nvGrpSpPr>
      <p:grpSpPr>
        <a:xfrm>
          <a:off x="0" y="0"/>
          <a:ext cx="0" cy="0"/>
          <a:chOff x="0" y="0"/>
          <a:chExt cx="0" cy="0"/>
        </a:xfrm>
      </p:grpSpPr>
      <p:sp>
        <p:nvSpPr>
          <p:cNvPr id="184" name="Google Shape;184;p27"/>
          <p:cNvSpPr txBox="1">
            <a:spLocks noGrp="1"/>
          </p:cNvSpPr>
          <p:nvPr>
            <p:ph type="body" idx="1"/>
          </p:nvPr>
        </p:nvSpPr>
        <p:spPr>
          <a:xfrm>
            <a:off x="251375" y="1870175"/>
            <a:ext cx="2213400" cy="2845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400">
                <a:solidFill>
                  <a:schemeClr val="dk1"/>
                </a:solidFill>
              </a:rPr>
              <a:t>Imagine you made these drink choices today. </a:t>
            </a:r>
            <a:endParaRPr sz="1400">
              <a:solidFill>
                <a:schemeClr val="dk1"/>
              </a:solidFill>
            </a:endParaRPr>
          </a:p>
          <a:p>
            <a:pPr marL="0" lvl="0" indent="0" algn="l" rtl="0">
              <a:lnSpc>
                <a:spcPct val="100000"/>
              </a:lnSpc>
              <a:spcBef>
                <a:spcPts val="1600"/>
              </a:spcBef>
              <a:spcAft>
                <a:spcPts val="0"/>
              </a:spcAft>
              <a:buClr>
                <a:schemeClr val="dk1"/>
              </a:buClr>
              <a:buSzPts val="1100"/>
              <a:buFont typeface="Arial"/>
              <a:buNone/>
            </a:pPr>
            <a:r>
              <a:rPr lang="en" sz="1400">
                <a:solidFill>
                  <a:schemeClr val="dk1"/>
                </a:solidFill>
              </a:rPr>
              <a:t>1. Drag the “keep” button if the drink provides you health benefits. </a:t>
            </a:r>
            <a:endParaRPr sz="1400">
              <a:solidFill>
                <a:schemeClr val="dk1"/>
              </a:solidFill>
            </a:endParaRPr>
          </a:p>
          <a:p>
            <a:pPr marL="0" lvl="0" indent="0" algn="l" rtl="0">
              <a:lnSpc>
                <a:spcPct val="100000"/>
              </a:lnSpc>
              <a:spcBef>
                <a:spcPts val="1600"/>
              </a:spcBef>
              <a:spcAft>
                <a:spcPts val="0"/>
              </a:spcAft>
              <a:buClr>
                <a:schemeClr val="dk1"/>
              </a:buClr>
              <a:buSzPts val="1100"/>
              <a:buFont typeface="Arial"/>
              <a:buNone/>
            </a:pPr>
            <a:r>
              <a:rPr lang="en" sz="1400">
                <a:solidFill>
                  <a:schemeClr val="dk1"/>
                </a:solidFill>
              </a:rPr>
              <a:t>2. Drag the “swap” button if you would swap it for a better choice. </a:t>
            </a:r>
            <a:endParaRPr sz="1400">
              <a:solidFill>
                <a:schemeClr val="dk1"/>
              </a:solidFill>
            </a:endParaRPr>
          </a:p>
          <a:p>
            <a:pPr marL="0" lvl="0" indent="0" algn="l" rtl="0">
              <a:lnSpc>
                <a:spcPct val="100000"/>
              </a:lnSpc>
              <a:spcBef>
                <a:spcPts val="1600"/>
              </a:spcBef>
              <a:spcAft>
                <a:spcPts val="0"/>
              </a:spcAft>
              <a:buClr>
                <a:schemeClr val="dk1"/>
              </a:buClr>
              <a:buSzPts val="1100"/>
              <a:buFont typeface="Arial"/>
              <a:buNone/>
            </a:pPr>
            <a:r>
              <a:rPr lang="en" sz="1400">
                <a:solidFill>
                  <a:schemeClr val="dk1"/>
                </a:solidFill>
              </a:rPr>
              <a:t>3. In the bottom box, write what you would swap it for.</a:t>
            </a:r>
            <a:endParaRPr sz="1400">
              <a:solidFill>
                <a:schemeClr val="dk1"/>
              </a:solidFill>
            </a:endParaRPr>
          </a:p>
          <a:p>
            <a:pPr marL="0" lvl="0" indent="0" algn="l" rtl="0">
              <a:lnSpc>
                <a:spcPct val="100000"/>
              </a:lnSpc>
              <a:spcBef>
                <a:spcPts val="1600"/>
              </a:spcBef>
              <a:spcAft>
                <a:spcPts val="1600"/>
              </a:spcAft>
              <a:buNone/>
            </a:pPr>
            <a:endParaRPr sz="1400">
              <a:solidFill>
                <a:schemeClr val="dk1"/>
              </a:solidFill>
            </a:endParaRPr>
          </a:p>
        </p:txBody>
      </p:sp>
      <p:pic>
        <p:nvPicPr>
          <p:cNvPr id="185" name="Google Shape;185;p27"/>
          <p:cNvPicPr preferRelativeResize="0"/>
          <p:nvPr/>
        </p:nvPicPr>
        <p:blipFill>
          <a:blip r:embed="rId4">
            <a:alphaModFix/>
          </a:blip>
          <a:stretch>
            <a:fillRect/>
          </a:stretch>
        </p:blipFill>
        <p:spPr>
          <a:xfrm>
            <a:off x="5990975" y="1272225"/>
            <a:ext cx="746328" cy="407750"/>
          </a:xfrm>
          <a:prstGeom prst="rect">
            <a:avLst/>
          </a:prstGeom>
          <a:noFill/>
          <a:ln>
            <a:noFill/>
          </a:ln>
        </p:spPr>
      </p:pic>
      <p:pic>
        <p:nvPicPr>
          <p:cNvPr id="186" name="Google Shape;186;p27"/>
          <p:cNvPicPr preferRelativeResize="0"/>
          <p:nvPr/>
        </p:nvPicPr>
        <p:blipFill>
          <a:blip r:embed="rId5">
            <a:alphaModFix/>
          </a:blip>
          <a:stretch>
            <a:fillRect/>
          </a:stretch>
        </p:blipFill>
        <p:spPr>
          <a:xfrm>
            <a:off x="7054975" y="1272225"/>
            <a:ext cx="815500" cy="407750"/>
          </a:xfrm>
          <a:prstGeom prst="rect">
            <a:avLst/>
          </a:prstGeom>
          <a:noFill/>
          <a:ln>
            <a:noFill/>
          </a:ln>
        </p:spPr>
      </p:pic>
      <p:sp>
        <p:nvSpPr>
          <p:cNvPr id="187" name="Google Shape;187;p27"/>
          <p:cNvSpPr/>
          <p:nvPr/>
        </p:nvSpPr>
        <p:spPr>
          <a:xfrm>
            <a:off x="2694063" y="3016425"/>
            <a:ext cx="913500" cy="482700"/>
          </a:xfrm>
          <a:prstGeom prst="rect">
            <a:avLst/>
          </a:prstGeom>
          <a:noFill/>
          <a:ln w="9525" cap="flat" cmpd="sng">
            <a:solidFill>
              <a:srgbClr val="FEBF4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7"/>
          <p:cNvSpPr/>
          <p:nvPr/>
        </p:nvSpPr>
        <p:spPr>
          <a:xfrm>
            <a:off x="4074563" y="3016425"/>
            <a:ext cx="913500" cy="482700"/>
          </a:xfrm>
          <a:prstGeom prst="rect">
            <a:avLst/>
          </a:prstGeom>
          <a:noFill/>
          <a:ln w="9525" cap="flat" cmpd="sng">
            <a:solidFill>
              <a:srgbClr val="FEBF4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7"/>
          <p:cNvSpPr/>
          <p:nvPr/>
        </p:nvSpPr>
        <p:spPr>
          <a:xfrm>
            <a:off x="5366675" y="3016425"/>
            <a:ext cx="913500" cy="482700"/>
          </a:xfrm>
          <a:prstGeom prst="rect">
            <a:avLst/>
          </a:prstGeom>
          <a:noFill/>
          <a:ln w="9525" cap="flat" cmpd="sng">
            <a:solidFill>
              <a:srgbClr val="FEBF4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7"/>
          <p:cNvSpPr/>
          <p:nvPr/>
        </p:nvSpPr>
        <p:spPr>
          <a:xfrm>
            <a:off x="6777363" y="3016425"/>
            <a:ext cx="913500" cy="482700"/>
          </a:xfrm>
          <a:prstGeom prst="rect">
            <a:avLst/>
          </a:prstGeom>
          <a:noFill/>
          <a:ln w="9525" cap="flat" cmpd="sng">
            <a:solidFill>
              <a:srgbClr val="FEBF4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7"/>
          <p:cNvSpPr/>
          <p:nvPr/>
        </p:nvSpPr>
        <p:spPr>
          <a:xfrm>
            <a:off x="2634375" y="3703150"/>
            <a:ext cx="1032900" cy="545700"/>
          </a:xfrm>
          <a:prstGeom prst="rect">
            <a:avLst/>
          </a:prstGeom>
          <a:noFill/>
          <a:ln w="19050" cap="flat" cmpd="sng">
            <a:solidFill>
              <a:srgbClr val="FEBF4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7"/>
          <p:cNvSpPr/>
          <p:nvPr/>
        </p:nvSpPr>
        <p:spPr>
          <a:xfrm>
            <a:off x="3995471" y="3703150"/>
            <a:ext cx="1032900" cy="545700"/>
          </a:xfrm>
          <a:prstGeom prst="rect">
            <a:avLst/>
          </a:prstGeom>
          <a:noFill/>
          <a:ln w="19050" cap="flat" cmpd="sng">
            <a:solidFill>
              <a:srgbClr val="FEBF4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7"/>
          <p:cNvSpPr/>
          <p:nvPr/>
        </p:nvSpPr>
        <p:spPr>
          <a:xfrm>
            <a:off x="5356567" y="3703150"/>
            <a:ext cx="1032900" cy="545700"/>
          </a:xfrm>
          <a:prstGeom prst="rect">
            <a:avLst/>
          </a:prstGeom>
          <a:noFill/>
          <a:ln w="19050" cap="flat" cmpd="sng">
            <a:solidFill>
              <a:srgbClr val="FEBF4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7"/>
          <p:cNvSpPr/>
          <p:nvPr/>
        </p:nvSpPr>
        <p:spPr>
          <a:xfrm>
            <a:off x="6717663" y="3703150"/>
            <a:ext cx="1032900" cy="545700"/>
          </a:xfrm>
          <a:prstGeom prst="rect">
            <a:avLst/>
          </a:prstGeom>
          <a:noFill/>
          <a:ln w="19050" cap="flat" cmpd="sng">
            <a:solidFill>
              <a:srgbClr val="FEBF4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5" name="Google Shape;195;p27"/>
          <p:cNvPicPr preferRelativeResize="0"/>
          <p:nvPr/>
        </p:nvPicPr>
        <p:blipFill>
          <a:blip r:embed="rId6">
            <a:alphaModFix/>
          </a:blip>
          <a:stretch>
            <a:fillRect/>
          </a:stretch>
        </p:blipFill>
        <p:spPr>
          <a:xfrm>
            <a:off x="2920838" y="1924462"/>
            <a:ext cx="551890" cy="977964"/>
          </a:xfrm>
          <a:prstGeom prst="rect">
            <a:avLst/>
          </a:prstGeom>
          <a:noFill/>
          <a:ln>
            <a:noFill/>
          </a:ln>
        </p:spPr>
      </p:pic>
      <p:pic>
        <p:nvPicPr>
          <p:cNvPr id="196" name="Google Shape;196;p27"/>
          <p:cNvPicPr preferRelativeResize="0"/>
          <p:nvPr/>
        </p:nvPicPr>
        <p:blipFill>
          <a:blip r:embed="rId7">
            <a:alphaModFix/>
          </a:blip>
          <a:stretch>
            <a:fillRect/>
          </a:stretch>
        </p:blipFill>
        <p:spPr>
          <a:xfrm>
            <a:off x="4157412" y="1940175"/>
            <a:ext cx="747822" cy="946525"/>
          </a:xfrm>
          <a:prstGeom prst="rect">
            <a:avLst/>
          </a:prstGeom>
          <a:noFill/>
          <a:ln>
            <a:noFill/>
          </a:ln>
        </p:spPr>
      </p:pic>
      <p:pic>
        <p:nvPicPr>
          <p:cNvPr id="197" name="Google Shape;197;p27"/>
          <p:cNvPicPr preferRelativeResize="0"/>
          <p:nvPr/>
        </p:nvPicPr>
        <p:blipFill>
          <a:blip r:embed="rId8">
            <a:alphaModFix/>
          </a:blip>
          <a:stretch>
            <a:fillRect/>
          </a:stretch>
        </p:blipFill>
        <p:spPr>
          <a:xfrm>
            <a:off x="6932448" y="1940181"/>
            <a:ext cx="603362" cy="946509"/>
          </a:xfrm>
          <a:prstGeom prst="rect">
            <a:avLst/>
          </a:prstGeom>
          <a:noFill/>
          <a:ln>
            <a:noFill/>
          </a:ln>
        </p:spPr>
      </p:pic>
      <p:pic>
        <p:nvPicPr>
          <p:cNvPr id="198" name="Google Shape;198;p27"/>
          <p:cNvPicPr preferRelativeResize="0"/>
          <p:nvPr/>
        </p:nvPicPr>
        <p:blipFill>
          <a:blip r:embed="rId9">
            <a:alphaModFix/>
          </a:blip>
          <a:stretch>
            <a:fillRect/>
          </a:stretch>
        </p:blipFill>
        <p:spPr>
          <a:xfrm>
            <a:off x="5577509" y="1923024"/>
            <a:ext cx="491840" cy="980823"/>
          </a:xfrm>
          <a:prstGeom prst="rect">
            <a:avLst/>
          </a:prstGeom>
          <a:noFill/>
          <a:ln>
            <a:noFill/>
          </a:ln>
        </p:spPr>
      </p:pic>
      <p:pic>
        <p:nvPicPr>
          <p:cNvPr id="199" name="Google Shape;199;p27">
            <a:hlinkClick r:id="" action="ppaction://hlinkshowjump?jump=nextslide"/>
          </p:cNvPr>
          <p:cNvPicPr preferRelativeResize="0"/>
          <p:nvPr/>
        </p:nvPicPr>
        <p:blipFill>
          <a:blip r:embed="rId10">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3"/>
        <p:cNvGrpSpPr/>
        <p:nvPr/>
      </p:nvGrpSpPr>
      <p:grpSpPr>
        <a:xfrm>
          <a:off x="0" y="0"/>
          <a:ext cx="0" cy="0"/>
          <a:chOff x="0" y="0"/>
          <a:chExt cx="0" cy="0"/>
        </a:xfrm>
      </p:grpSpPr>
      <p:sp>
        <p:nvSpPr>
          <p:cNvPr id="204" name="Google Shape;204;p28"/>
          <p:cNvSpPr txBox="1">
            <a:spLocks noGrp="1"/>
          </p:cNvSpPr>
          <p:nvPr>
            <p:ph type="body" idx="1"/>
          </p:nvPr>
        </p:nvSpPr>
        <p:spPr>
          <a:xfrm>
            <a:off x="932200" y="1904625"/>
            <a:ext cx="7522200" cy="810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chemeClr val="dk1"/>
                </a:solidFill>
              </a:rPr>
              <a:t>Write which beverage you will choose to help your body hydrate and stay healthy. Explain your choice.</a:t>
            </a:r>
            <a:endParaRPr>
              <a:solidFill>
                <a:schemeClr val="dk1"/>
              </a:solidFill>
            </a:endParaRPr>
          </a:p>
        </p:txBody>
      </p:sp>
      <p:sp>
        <p:nvSpPr>
          <p:cNvPr id="205" name="Google Shape;205;p28"/>
          <p:cNvSpPr/>
          <p:nvPr/>
        </p:nvSpPr>
        <p:spPr>
          <a:xfrm>
            <a:off x="1034200" y="2800950"/>
            <a:ext cx="6438000" cy="1896000"/>
          </a:xfrm>
          <a:prstGeom prst="rect">
            <a:avLst/>
          </a:prstGeom>
          <a:solidFill>
            <a:schemeClr val="lt1"/>
          </a:solidFill>
          <a:ln w="19050" cap="flat" cmpd="sng">
            <a:solidFill>
              <a:srgbClr val="FEBF4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6" name="Google Shape;206;p28">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0"/>
        <p:cNvGrpSpPr/>
        <p:nvPr/>
      </p:nvGrpSpPr>
      <p:grpSpPr>
        <a:xfrm>
          <a:off x="0" y="0"/>
          <a:ext cx="0" cy="0"/>
          <a:chOff x="0" y="0"/>
          <a:chExt cx="0" cy="0"/>
        </a:xfrm>
      </p:grpSpPr>
      <p:pic>
        <p:nvPicPr>
          <p:cNvPr id="211" name="Google Shape;211;p29">
            <a:hlinkClick r:id="rId4" action="ppaction://hlinksldjump"/>
          </p:cNvPr>
          <p:cNvPicPr preferRelativeResize="0"/>
          <p:nvPr/>
        </p:nvPicPr>
        <p:blipFill>
          <a:blip r:embed="rId5">
            <a:alphaModFix/>
          </a:blip>
          <a:stretch>
            <a:fillRect/>
          </a:stretch>
        </p:blipFill>
        <p:spPr>
          <a:xfrm>
            <a:off x="8009125" y="4010499"/>
            <a:ext cx="797650" cy="81190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5"/>
        <p:cNvGrpSpPr/>
        <p:nvPr/>
      </p:nvGrpSpPr>
      <p:grpSpPr>
        <a:xfrm>
          <a:off x="0" y="0"/>
          <a:ext cx="0" cy="0"/>
          <a:chOff x="0" y="0"/>
          <a:chExt cx="0" cy="0"/>
        </a:xfrm>
      </p:grpSpPr>
      <p:pic>
        <p:nvPicPr>
          <p:cNvPr id="216" name="Google Shape;216;p30">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0"/>
        <p:cNvGrpSpPr/>
        <p:nvPr/>
      </p:nvGrpSpPr>
      <p:grpSpPr>
        <a:xfrm>
          <a:off x="0" y="0"/>
          <a:ext cx="0" cy="0"/>
          <a:chOff x="0" y="0"/>
          <a:chExt cx="0" cy="0"/>
        </a:xfrm>
      </p:grpSpPr>
      <p:sp>
        <p:nvSpPr>
          <p:cNvPr id="221" name="Google Shape;221;p31"/>
          <p:cNvSpPr txBox="1">
            <a:spLocks noGrp="1"/>
          </p:cNvSpPr>
          <p:nvPr>
            <p:ph type="body" idx="1"/>
          </p:nvPr>
        </p:nvSpPr>
        <p:spPr>
          <a:xfrm>
            <a:off x="260000" y="1827075"/>
            <a:ext cx="1868700" cy="3128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600">
                <a:solidFill>
                  <a:schemeClr val="dk1"/>
                </a:solidFill>
              </a:rPr>
              <a:t>Choose which healthy beverage you will have during each activity by dragging the word next to the picture. </a:t>
            </a:r>
            <a:endParaRPr sz="1600">
              <a:solidFill>
                <a:schemeClr val="dk1"/>
              </a:solidFill>
            </a:endParaRPr>
          </a:p>
          <a:p>
            <a:pPr marL="0" lvl="0" indent="0" algn="l" rtl="0">
              <a:lnSpc>
                <a:spcPct val="100000"/>
              </a:lnSpc>
              <a:spcBef>
                <a:spcPts val="1600"/>
              </a:spcBef>
              <a:spcAft>
                <a:spcPts val="1600"/>
              </a:spcAft>
              <a:buNone/>
            </a:pPr>
            <a:r>
              <a:rPr lang="en" sz="1600">
                <a:solidFill>
                  <a:schemeClr val="dk1"/>
                </a:solidFill>
              </a:rPr>
              <a:t>When you are finished put a check mark in the done box.</a:t>
            </a:r>
            <a:endParaRPr sz="1600">
              <a:solidFill>
                <a:schemeClr val="dk1"/>
              </a:solidFill>
            </a:endParaRPr>
          </a:p>
        </p:txBody>
      </p:sp>
      <p:pic>
        <p:nvPicPr>
          <p:cNvPr id="222" name="Google Shape;222;p31"/>
          <p:cNvPicPr preferRelativeResize="0"/>
          <p:nvPr/>
        </p:nvPicPr>
        <p:blipFill>
          <a:blip r:embed="rId4">
            <a:alphaModFix/>
          </a:blip>
          <a:stretch>
            <a:fillRect/>
          </a:stretch>
        </p:blipFill>
        <p:spPr>
          <a:xfrm>
            <a:off x="7788325" y="738425"/>
            <a:ext cx="551900" cy="361363"/>
          </a:xfrm>
          <a:prstGeom prst="rect">
            <a:avLst/>
          </a:prstGeom>
          <a:noFill/>
          <a:ln>
            <a:noFill/>
          </a:ln>
        </p:spPr>
      </p:pic>
      <p:pic>
        <p:nvPicPr>
          <p:cNvPr id="223" name="Google Shape;223;p31"/>
          <p:cNvPicPr preferRelativeResize="0"/>
          <p:nvPr/>
        </p:nvPicPr>
        <p:blipFill>
          <a:blip r:embed="rId5">
            <a:alphaModFix/>
          </a:blip>
          <a:stretch>
            <a:fillRect/>
          </a:stretch>
        </p:blipFill>
        <p:spPr>
          <a:xfrm>
            <a:off x="8419125" y="618771"/>
            <a:ext cx="504825" cy="525553"/>
          </a:xfrm>
          <a:prstGeom prst="rect">
            <a:avLst/>
          </a:prstGeom>
          <a:noFill/>
          <a:ln>
            <a:noFill/>
          </a:ln>
        </p:spPr>
      </p:pic>
      <p:pic>
        <p:nvPicPr>
          <p:cNvPr id="224" name="Google Shape;224;p31"/>
          <p:cNvPicPr preferRelativeResize="0"/>
          <p:nvPr/>
        </p:nvPicPr>
        <p:blipFill>
          <a:blip r:embed="rId6">
            <a:alphaModFix/>
          </a:blip>
          <a:stretch>
            <a:fillRect/>
          </a:stretch>
        </p:blipFill>
        <p:spPr>
          <a:xfrm>
            <a:off x="2309316" y="1694881"/>
            <a:ext cx="1873178" cy="1935402"/>
          </a:xfrm>
          <a:prstGeom prst="rect">
            <a:avLst/>
          </a:prstGeom>
          <a:noFill/>
          <a:ln>
            <a:noFill/>
          </a:ln>
        </p:spPr>
      </p:pic>
      <p:pic>
        <p:nvPicPr>
          <p:cNvPr id="225" name="Google Shape;225;p31"/>
          <p:cNvPicPr preferRelativeResize="0"/>
          <p:nvPr/>
        </p:nvPicPr>
        <p:blipFill>
          <a:blip r:embed="rId7">
            <a:alphaModFix/>
          </a:blip>
          <a:stretch>
            <a:fillRect/>
          </a:stretch>
        </p:blipFill>
        <p:spPr>
          <a:xfrm>
            <a:off x="6467047" y="1680576"/>
            <a:ext cx="1873178" cy="1935404"/>
          </a:xfrm>
          <a:prstGeom prst="rect">
            <a:avLst/>
          </a:prstGeom>
          <a:noFill/>
          <a:ln>
            <a:noFill/>
          </a:ln>
        </p:spPr>
      </p:pic>
      <p:pic>
        <p:nvPicPr>
          <p:cNvPr id="226" name="Google Shape;226;p31"/>
          <p:cNvPicPr preferRelativeResize="0"/>
          <p:nvPr/>
        </p:nvPicPr>
        <p:blipFill>
          <a:blip r:embed="rId8">
            <a:alphaModFix/>
          </a:blip>
          <a:stretch>
            <a:fillRect/>
          </a:stretch>
        </p:blipFill>
        <p:spPr>
          <a:xfrm>
            <a:off x="4420265" y="1694881"/>
            <a:ext cx="1873178" cy="1941945"/>
          </a:xfrm>
          <a:prstGeom prst="rect">
            <a:avLst/>
          </a:prstGeom>
          <a:noFill/>
          <a:ln>
            <a:noFill/>
          </a:ln>
        </p:spPr>
      </p:pic>
      <p:pic>
        <p:nvPicPr>
          <p:cNvPr id="227" name="Google Shape;227;p31"/>
          <p:cNvPicPr preferRelativeResize="0"/>
          <p:nvPr/>
        </p:nvPicPr>
        <p:blipFill>
          <a:blip r:embed="rId9">
            <a:alphaModFix/>
          </a:blip>
          <a:stretch>
            <a:fillRect/>
          </a:stretch>
        </p:blipFill>
        <p:spPr>
          <a:xfrm>
            <a:off x="5654205" y="4004680"/>
            <a:ext cx="812842" cy="812847"/>
          </a:xfrm>
          <a:prstGeom prst="rect">
            <a:avLst/>
          </a:prstGeom>
          <a:noFill/>
          <a:ln>
            <a:noFill/>
          </a:ln>
        </p:spPr>
      </p:pic>
      <p:pic>
        <p:nvPicPr>
          <p:cNvPr id="228" name="Google Shape;228;p31"/>
          <p:cNvPicPr preferRelativeResize="0"/>
          <p:nvPr/>
        </p:nvPicPr>
        <p:blipFill>
          <a:blip r:embed="rId10">
            <a:alphaModFix/>
          </a:blip>
          <a:stretch>
            <a:fillRect/>
          </a:stretch>
        </p:blipFill>
        <p:spPr>
          <a:xfrm>
            <a:off x="4489634" y="4004675"/>
            <a:ext cx="812842" cy="812847"/>
          </a:xfrm>
          <a:prstGeom prst="rect">
            <a:avLst/>
          </a:prstGeom>
          <a:noFill/>
          <a:ln>
            <a:noFill/>
          </a:ln>
        </p:spPr>
      </p:pic>
      <p:pic>
        <p:nvPicPr>
          <p:cNvPr id="229" name="Google Shape;229;p31"/>
          <p:cNvPicPr preferRelativeResize="0"/>
          <p:nvPr/>
        </p:nvPicPr>
        <p:blipFill>
          <a:blip r:embed="rId11">
            <a:alphaModFix/>
          </a:blip>
          <a:stretch>
            <a:fillRect/>
          </a:stretch>
        </p:blipFill>
        <p:spPr>
          <a:xfrm>
            <a:off x="3325050" y="4004677"/>
            <a:ext cx="812842" cy="812847"/>
          </a:xfrm>
          <a:prstGeom prst="rect">
            <a:avLst/>
          </a:prstGeom>
          <a:noFill/>
          <a:ln>
            <a:noFill/>
          </a:ln>
        </p:spPr>
      </p:pic>
      <p:pic>
        <p:nvPicPr>
          <p:cNvPr id="230" name="Google Shape;230;p31">
            <a:hlinkClick r:id="" action="ppaction://hlinkshowjump?jump=nextslide"/>
          </p:cNvPr>
          <p:cNvPicPr preferRelativeResize="0"/>
          <p:nvPr/>
        </p:nvPicPr>
        <p:blipFill>
          <a:blip r:embed="rId12">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pic>
        <p:nvPicPr>
          <p:cNvPr id="60" name="Google Shape;60;p14" title="Navigating Our Digital Google Slides, HyperDoc.mp4">
            <a:hlinkClick r:id="rId4"/>
          </p:cNvPr>
          <p:cNvPicPr preferRelativeResize="0"/>
          <p:nvPr/>
        </p:nvPicPr>
        <p:blipFill>
          <a:blip r:embed="rId5">
            <a:alphaModFix/>
          </a:blip>
          <a:stretch>
            <a:fillRect/>
          </a:stretch>
        </p:blipFill>
        <p:spPr>
          <a:xfrm>
            <a:off x="5538901" y="759075"/>
            <a:ext cx="3388525" cy="1884876"/>
          </a:xfrm>
          <a:prstGeom prst="rect">
            <a:avLst/>
          </a:prstGeom>
          <a:noFill/>
          <a:ln>
            <a:noFill/>
          </a:ln>
        </p:spPr>
      </p:pic>
      <p:pic>
        <p:nvPicPr>
          <p:cNvPr id="61" name="Google Shape;61;p14" title="Adding HyperDoc to Google Classroom .mp4">
            <a:hlinkClick r:id="rId6"/>
          </p:cNvPr>
          <p:cNvPicPr preferRelativeResize="0"/>
          <p:nvPr/>
        </p:nvPicPr>
        <p:blipFill>
          <a:blip r:embed="rId7">
            <a:alphaModFix/>
          </a:blip>
          <a:stretch>
            <a:fillRect/>
          </a:stretch>
        </p:blipFill>
        <p:spPr>
          <a:xfrm>
            <a:off x="5538900" y="3137400"/>
            <a:ext cx="3388525" cy="1826634"/>
          </a:xfrm>
          <a:prstGeom prst="rect">
            <a:avLst/>
          </a:prstGeom>
          <a:noFill/>
          <a:ln>
            <a:noFill/>
          </a:ln>
        </p:spPr>
      </p:pic>
      <p:sp>
        <p:nvSpPr>
          <p:cNvPr id="62" name="Google Shape;62;p14"/>
          <p:cNvSpPr txBox="1"/>
          <p:nvPr/>
        </p:nvSpPr>
        <p:spPr>
          <a:xfrm>
            <a:off x="5466725" y="160425"/>
            <a:ext cx="4620000" cy="53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Navigating Digital Google Slides </a:t>
            </a:r>
            <a:endParaRPr>
              <a:solidFill>
                <a:srgbClr val="FFFFFF"/>
              </a:solidFill>
            </a:endParaRPr>
          </a:p>
          <a:p>
            <a:pPr marL="0" lvl="0" indent="0" algn="l" rtl="0">
              <a:spcBef>
                <a:spcPts val="0"/>
              </a:spcBef>
              <a:spcAft>
                <a:spcPts val="0"/>
              </a:spcAft>
              <a:buNone/>
            </a:pPr>
            <a:r>
              <a:rPr lang="en">
                <a:solidFill>
                  <a:srgbClr val="FFFFFF"/>
                </a:solidFill>
              </a:rPr>
              <a:t>Using HyperDoc:</a:t>
            </a:r>
            <a:endParaRPr>
              <a:solidFill>
                <a:srgbClr val="FFFFFF"/>
              </a:solidFill>
            </a:endParaRPr>
          </a:p>
        </p:txBody>
      </p:sp>
      <p:sp>
        <p:nvSpPr>
          <p:cNvPr id="63" name="Google Shape;63;p14"/>
          <p:cNvSpPr txBox="1"/>
          <p:nvPr/>
        </p:nvSpPr>
        <p:spPr>
          <a:xfrm>
            <a:off x="5466725" y="2759250"/>
            <a:ext cx="4620000" cy="53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A9E0"/>
                </a:solidFill>
              </a:rPr>
              <a:t>Adding HyperDoc to Google Classroom:</a:t>
            </a:r>
            <a:endParaRPr>
              <a:solidFill>
                <a:srgbClr val="00A9E0"/>
              </a:solidFill>
            </a:endParaRPr>
          </a:p>
        </p:txBody>
      </p:sp>
      <p:sp>
        <p:nvSpPr>
          <p:cNvPr id="64" name="Google Shape;64;p14"/>
          <p:cNvSpPr txBox="1"/>
          <p:nvPr/>
        </p:nvSpPr>
        <p:spPr>
          <a:xfrm>
            <a:off x="449175" y="2141625"/>
            <a:ext cx="4764600" cy="282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You are using the Educator Guide, which includes notes and instructional videos.</a:t>
            </a:r>
            <a:endParaRPr/>
          </a:p>
          <a:p>
            <a:pPr marL="0" lvl="0" indent="0" algn="l" rtl="0">
              <a:spcBef>
                <a:spcPts val="0"/>
              </a:spcBef>
              <a:spcAft>
                <a:spcPts val="0"/>
              </a:spcAft>
              <a:buClr>
                <a:srgbClr val="000000"/>
              </a:buClr>
              <a:buSzPts val="1100"/>
              <a:buFont typeface="Arial"/>
              <a:buNone/>
            </a:pPr>
            <a:endParaRPr/>
          </a:p>
          <a:p>
            <a:pPr marL="400050" lvl="0" indent="0" algn="l" rtl="0">
              <a:spcBef>
                <a:spcPts val="0"/>
              </a:spcBef>
              <a:spcAft>
                <a:spcPts val="0"/>
              </a:spcAft>
              <a:buClr>
                <a:srgbClr val="000000"/>
              </a:buClr>
              <a:buSzPts val="1100"/>
              <a:buFont typeface="Arial"/>
              <a:buNone/>
            </a:pPr>
            <a:r>
              <a:rPr lang="en"/>
              <a:t>Watch these 2 videos as an introduction to using the Builder Series.</a:t>
            </a:r>
            <a:endParaRPr/>
          </a:p>
          <a:p>
            <a:pPr marL="400050" lvl="0" indent="0" algn="l" rtl="0">
              <a:spcBef>
                <a:spcPts val="0"/>
              </a:spcBef>
              <a:spcAft>
                <a:spcPts val="0"/>
              </a:spcAft>
              <a:buNone/>
            </a:pPr>
            <a:endParaRPr/>
          </a:p>
          <a:p>
            <a:pPr marL="400050" lvl="0" indent="0" algn="l" rtl="0">
              <a:spcBef>
                <a:spcPts val="0"/>
              </a:spcBef>
              <a:spcAft>
                <a:spcPts val="0"/>
              </a:spcAft>
              <a:buClr>
                <a:srgbClr val="000000"/>
              </a:buClr>
              <a:buSzPts val="1100"/>
              <a:buFont typeface="Arial"/>
              <a:buNone/>
            </a:pPr>
            <a:r>
              <a:rPr lang="en"/>
              <a:t>The Builder Series is an interactive HyperDoc that includes aligned standards, facts, and slides labeled “Educator Guide” that are hidden from student view when presenting this material.  </a:t>
            </a:r>
            <a:endParaRPr/>
          </a:p>
          <a:p>
            <a:pPr marL="400050" lvl="0" indent="0" algn="l" rtl="0">
              <a:spcBef>
                <a:spcPts val="0"/>
              </a:spcBef>
              <a:spcAft>
                <a:spcPts val="0"/>
              </a:spcAft>
              <a:buNone/>
            </a:pPr>
            <a:endParaRPr/>
          </a:p>
          <a:p>
            <a:pPr marL="400050" lvl="0" indent="0" algn="l" rtl="0">
              <a:spcBef>
                <a:spcPts val="0"/>
              </a:spcBef>
              <a:spcAft>
                <a:spcPts val="0"/>
              </a:spcAft>
              <a:buNone/>
            </a:pPr>
            <a:r>
              <a:rPr lang="en"/>
              <a:t>To make hidden slides viewable, simply select the slides, right click, and deselect Skip Slide. </a:t>
            </a:r>
            <a:endParaRPr/>
          </a:p>
        </p:txBody>
      </p:sp>
      <p:pic>
        <p:nvPicPr>
          <p:cNvPr id="65" name="Google Shape;65;p14"/>
          <p:cNvPicPr preferRelativeResize="0"/>
          <p:nvPr/>
        </p:nvPicPr>
        <p:blipFill>
          <a:blip r:embed="rId8">
            <a:alphaModFix/>
          </a:blip>
          <a:stretch>
            <a:fillRect/>
          </a:stretch>
        </p:blipFill>
        <p:spPr>
          <a:xfrm>
            <a:off x="505325" y="2814475"/>
            <a:ext cx="361950" cy="428625"/>
          </a:xfrm>
          <a:prstGeom prst="rect">
            <a:avLst/>
          </a:prstGeom>
          <a:noFill/>
          <a:ln>
            <a:noFill/>
          </a:ln>
        </p:spPr>
      </p:pic>
      <p:pic>
        <p:nvPicPr>
          <p:cNvPr id="66" name="Google Shape;66;p14"/>
          <p:cNvPicPr preferRelativeResize="0"/>
          <p:nvPr/>
        </p:nvPicPr>
        <p:blipFill>
          <a:blip r:embed="rId9">
            <a:alphaModFix/>
          </a:blip>
          <a:stretch>
            <a:fillRect/>
          </a:stretch>
        </p:blipFill>
        <p:spPr>
          <a:xfrm>
            <a:off x="505325" y="3457075"/>
            <a:ext cx="361950" cy="428625"/>
          </a:xfrm>
          <a:prstGeom prst="rect">
            <a:avLst/>
          </a:prstGeom>
          <a:noFill/>
          <a:ln>
            <a:noFill/>
          </a:ln>
        </p:spPr>
      </p:pic>
      <p:pic>
        <p:nvPicPr>
          <p:cNvPr id="67" name="Google Shape;67;p14"/>
          <p:cNvPicPr preferRelativeResize="0"/>
          <p:nvPr/>
        </p:nvPicPr>
        <p:blipFill>
          <a:blip r:embed="rId10">
            <a:alphaModFix/>
          </a:blip>
          <a:stretch>
            <a:fillRect/>
          </a:stretch>
        </p:blipFill>
        <p:spPr>
          <a:xfrm>
            <a:off x="505325" y="4491800"/>
            <a:ext cx="361950" cy="4286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4"/>
        <p:cNvGrpSpPr/>
        <p:nvPr/>
      </p:nvGrpSpPr>
      <p:grpSpPr>
        <a:xfrm>
          <a:off x="0" y="0"/>
          <a:ext cx="0" cy="0"/>
          <a:chOff x="0" y="0"/>
          <a:chExt cx="0" cy="0"/>
        </a:xfrm>
      </p:grpSpPr>
      <p:sp>
        <p:nvSpPr>
          <p:cNvPr id="235" name="Google Shape;235;p32"/>
          <p:cNvSpPr txBox="1">
            <a:spLocks noGrp="1"/>
          </p:cNvSpPr>
          <p:nvPr>
            <p:ph type="body" idx="1"/>
          </p:nvPr>
        </p:nvSpPr>
        <p:spPr>
          <a:xfrm>
            <a:off x="363400" y="1807475"/>
            <a:ext cx="8520600" cy="519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sz="1600">
                <a:solidFill>
                  <a:schemeClr val="dk1"/>
                </a:solidFill>
              </a:rPr>
              <a:t>1. Reflect: What do you do well with your beverage choices?</a:t>
            </a:r>
            <a:endParaRPr sz="1600">
              <a:solidFill>
                <a:schemeClr val="dk1"/>
              </a:solidFill>
            </a:endParaRPr>
          </a:p>
        </p:txBody>
      </p:sp>
      <p:sp>
        <p:nvSpPr>
          <p:cNvPr id="236" name="Google Shape;236;p32"/>
          <p:cNvSpPr txBox="1">
            <a:spLocks noGrp="1"/>
          </p:cNvSpPr>
          <p:nvPr>
            <p:ph type="body" idx="1"/>
          </p:nvPr>
        </p:nvSpPr>
        <p:spPr>
          <a:xfrm>
            <a:off x="363400" y="3002700"/>
            <a:ext cx="8520600" cy="1177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600">
                <a:solidFill>
                  <a:schemeClr val="dk1"/>
                </a:solidFill>
              </a:rPr>
              <a:t>2. Write a goal that will help you make more healthy beverage choices. </a:t>
            </a:r>
            <a:br>
              <a:rPr lang="en" sz="1600">
                <a:solidFill>
                  <a:schemeClr val="dk1"/>
                </a:solidFill>
              </a:rPr>
            </a:br>
            <a:r>
              <a:rPr lang="en" sz="1600">
                <a:solidFill>
                  <a:schemeClr val="dk1"/>
                </a:solidFill>
              </a:rPr>
              <a:t>You can use this sentence frame: “I will drink more ____ and I will drink less _____.”</a:t>
            </a:r>
            <a:endParaRPr sz="1600">
              <a:solidFill>
                <a:schemeClr val="dk1"/>
              </a:solidFill>
            </a:endParaRPr>
          </a:p>
          <a:p>
            <a:pPr marL="0" lvl="0" indent="0" algn="l" rtl="0">
              <a:lnSpc>
                <a:spcPct val="100000"/>
              </a:lnSpc>
              <a:spcBef>
                <a:spcPts val="1600"/>
              </a:spcBef>
              <a:spcAft>
                <a:spcPts val="0"/>
              </a:spcAft>
              <a:buClr>
                <a:schemeClr val="dk1"/>
              </a:buClr>
              <a:buSzPts val="1100"/>
              <a:buFont typeface="Arial"/>
              <a:buNone/>
            </a:pPr>
            <a:endParaRPr sz="1600">
              <a:solidFill>
                <a:schemeClr val="dk1"/>
              </a:solidFill>
            </a:endParaRPr>
          </a:p>
          <a:p>
            <a:pPr marL="0" lvl="0" indent="0" algn="l" rtl="0">
              <a:lnSpc>
                <a:spcPct val="100000"/>
              </a:lnSpc>
              <a:spcBef>
                <a:spcPts val="1600"/>
              </a:spcBef>
              <a:spcAft>
                <a:spcPts val="1600"/>
              </a:spcAft>
              <a:buNone/>
            </a:pPr>
            <a:endParaRPr sz="1600">
              <a:solidFill>
                <a:schemeClr val="dk1"/>
              </a:solidFill>
            </a:endParaRPr>
          </a:p>
        </p:txBody>
      </p:sp>
      <p:sp>
        <p:nvSpPr>
          <p:cNvPr id="237" name="Google Shape;237;p32"/>
          <p:cNvSpPr/>
          <p:nvPr/>
        </p:nvSpPr>
        <p:spPr>
          <a:xfrm>
            <a:off x="474000" y="2318325"/>
            <a:ext cx="7816800" cy="577500"/>
          </a:xfrm>
          <a:prstGeom prst="rect">
            <a:avLst/>
          </a:prstGeom>
          <a:solidFill>
            <a:schemeClr val="lt1"/>
          </a:solidFill>
          <a:ln w="19050" cap="flat" cmpd="sng">
            <a:solidFill>
              <a:srgbClr val="FEBF4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2"/>
          <p:cNvSpPr/>
          <p:nvPr/>
        </p:nvSpPr>
        <p:spPr>
          <a:xfrm>
            <a:off x="474000" y="3737625"/>
            <a:ext cx="6748200" cy="1071300"/>
          </a:xfrm>
          <a:prstGeom prst="rect">
            <a:avLst/>
          </a:prstGeom>
          <a:solidFill>
            <a:schemeClr val="lt1"/>
          </a:solidFill>
          <a:ln w="19050" cap="flat" cmpd="sng">
            <a:solidFill>
              <a:srgbClr val="FEBF4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9" name="Google Shape;239;p32">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3"/>
        <p:cNvGrpSpPr/>
        <p:nvPr/>
      </p:nvGrpSpPr>
      <p:grpSpPr>
        <a:xfrm>
          <a:off x="0" y="0"/>
          <a:ext cx="0" cy="0"/>
          <a:chOff x="0" y="0"/>
          <a:chExt cx="0" cy="0"/>
        </a:xfrm>
      </p:grpSpPr>
      <p:sp>
        <p:nvSpPr>
          <p:cNvPr id="244" name="Google Shape;244;p33"/>
          <p:cNvSpPr txBox="1">
            <a:spLocks noGrp="1"/>
          </p:cNvSpPr>
          <p:nvPr>
            <p:ph type="body" idx="1"/>
          </p:nvPr>
        </p:nvSpPr>
        <p:spPr>
          <a:xfrm>
            <a:off x="311700" y="1809850"/>
            <a:ext cx="7541700" cy="2990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500">
                <a:solidFill>
                  <a:schemeClr val="dk1"/>
                </a:solidFill>
              </a:rPr>
              <a:t>What was the last beverage you drank? </a:t>
            </a:r>
            <a:endParaRPr sz="1500">
              <a:solidFill>
                <a:schemeClr val="dk1"/>
              </a:solidFill>
            </a:endParaRPr>
          </a:p>
          <a:p>
            <a:pPr marL="285750" lvl="0" indent="-209550" algn="l" rtl="0">
              <a:lnSpc>
                <a:spcPct val="100000"/>
              </a:lnSpc>
              <a:spcBef>
                <a:spcPts val="1600"/>
              </a:spcBef>
              <a:spcAft>
                <a:spcPts val="0"/>
              </a:spcAft>
              <a:buClr>
                <a:schemeClr val="dk1"/>
              </a:buClr>
              <a:buSzPts val="1500"/>
              <a:buChar char="●"/>
            </a:pPr>
            <a:r>
              <a:rPr lang="en" sz="1500">
                <a:solidFill>
                  <a:schemeClr val="dk1"/>
                </a:solidFill>
              </a:rPr>
              <a:t>If it was a drink with added sugar and no nutrients, like soda or an energy drink, sprint 15 yards (15 giant steps), 10 times without stopping.  </a:t>
            </a:r>
            <a:endParaRPr sz="1500">
              <a:solidFill>
                <a:schemeClr val="dk1"/>
              </a:solidFill>
            </a:endParaRPr>
          </a:p>
          <a:p>
            <a:pPr marL="285750" lvl="0" indent="-209550" algn="l" rtl="0">
              <a:lnSpc>
                <a:spcPct val="100000"/>
              </a:lnSpc>
              <a:spcBef>
                <a:spcPts val="0"/>
              </a:spcBef>
              <a:spcAft>
                <a:spcPts val="0"/>
              </a:spcAft>
              <a:buClr>
                <a:schemeClr val="dk1"/>
              </a:buClr>
              <a:buSzPts val="1500"/>
              <a:buChar char="●"/>
            </a:pPr>
            <a:r>
              <a:rPr lang="en" sz="1500">
                <a:solidFill>
                  <a:schemeClr val="dk1"/>
                </a:solidFill>
              </a:rPr>
              <a:t>If it was milk or water, do a slow jog for 15 yards, 10 times without stopping. </a:t>
            </a:r>
            <a:endParaRPr sz="1500">
              <a:solidFill>
                <a:schemeClr val="dk1"/>
              </a:solidFill>
            </a:endParaRPr>
          </a:p>
          <a:p>
            <a:pPr marL="0" lvl="0" indent="0" algn="l" rtl="0">
              <a:lnSpc>
                <a:spcPct val="100000"/>
              </a:lnSpc>
              <a:spcBef>
                <a:spcPts val="1600"/>
              </a:spcBef>
              <a:spcAft>
                <a:spcPts val="0"/>
              </a:spcAft>
              <a:buClr>
                <a:schemeClr val="dk1"/>
              </a:buClr>
              <a:buSzPts val="1100"/>
              <a:buFont typeface="Arial"/>
              <a:buNone/>
            </a:pPr>
            <a:r>
              <a:rPr lang="en" sz="1500">
                <a:solidFill>
                  <a:schemeClr val="dk1"/>
                </a:solidFill>
              </a:rPr>
              <a:t>Think about what made you more tired: sprints or jogging? Sprints show you how drinks with high amounts of sugar and no other nutrients go through your body. You may feel energetic at first, but then lose that energy fast. </a:t>
            </a:r>
            <a:endParaRPr sz="1500">
              <a:solidFill>
                <a:schemeClr val="dk1"/>
              </a:solidFill>
            </a:endParaRPr>
          </a:p>
          <a:p>
            <a:pPr marL="0" lvl="0" indent="0" algn="l" rtl="0">
              <a:lnSpc>
                <a:spcPct val="100000"/>
              </a:lnSpc>
              <a:spcBef>
                <a:spcPts val="1600"/>
              </a:spcBef>
              <a:spcAft>
                <a:spcPts val="1600"/>
              </a:spcAft>
              <a:buNone/>
            </a:pPr>
            <a:r>
              <a:rPr lang="en" sz="1500">
                <a:solidFill>
                  <a:schemeClr val="dk1"/>
                </a:solidFill>
              </a:rPr>
              <a:t>With milk, your energy will last for a longer time, and you will have more energy throughout the day. Water will keep you hydrated and help you focus. Both beverages are healthy choices. </a:t>
            </a:r>
            <a:endParaRPr sz="1500">
              <a:solidFill>
                <a:schemeClr val="dk1"/>
              </a:solidFill>
            </a:endParaRPr>
          </a:p>
        </p:txBody>
      </p:sp>
      <p:pic>
        <p:nvPicPr>
          <p:cNvPr id="245" name="Google Shape;245;p33"/>
          <p:cNvPicPr preferRelativeResize="0"/>
          <p:nvPr/>
        </p:nvPicPr>
        <p:blipFill>
          <a:blip r:embed="rId4">
            <a:alphaModFix/>
          </a:blip>
          <a:stretch>
            <a:fillRect/>
          </a:stretch>
        </p:blipFill>
        <p:spPr>
          <a:xfrm>
            <a:off x="6846375" y="698250"/>
            <a:ext cx="1985932" cy="1634575"/>
          </a:xfrm>
          <a:prstGeom prst="rect">
            <a:avLst/>
          </a:prstGeom>
          <a:noFill/>
          <a:ln>
            <a:noFill/>
          </a:ln>
        </p:spPr>
      </p:pic>
      <p:pic>
        <p:nvPicPr>
          <p:cNvPr id="246" name="Google Shape;246;p33">
            <a:hlinkClick r:id="" action="ppaction://hlinkshowjump?jump=nextslide"/>
          </p:cNvPr>
          <p:cNvPicPr preferRelativeResize="0"/>
          <p:nvPr/>
        </p:nvPicPr>
        <p:blipFill>
          <a:blip r:embed="rId5">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0"/>
        <p:cNvGrpSpPr/>
        <p:nvPr/>
      </p:nvGrpSpPr>
      <p:grpSpPr>
        <a:xfrm>
          <a:off x="0" y="0"/>
          <a:ext cx="0" cy="0"/>
          <a:chOff x="0" y="0"/>
          <a:chExt cx="0" cy="0"/>
        </a:xfrm>
      </p:grpSpPr>
      <p:pic>
        <p:nvPicPr>
          <p:cNvPr id="251" name="Google Shape;251;p34">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5"/>
        <p:cNvGrpSpPr/>
        <p:nvPr/>
      </p:nvGrpSpPr>
      <p:grpSpPr>
        <a:xfrm>
          <a:off x="0" y="0"/>
          <a:ext cx="0" cy="0"/>
          <a:chOff x="0" y="0"/>
          <a:chExt cx="0" cy="0"/>
        </a:xfrm>
      </p:grpSpPr>
      <p:sp>
        <p:nvSpPr>
          <p:cNvPr id="256" name="Google Shape;256;p35"/>
          <p:cNvSpPr txBox="1"/>
          <p:nvPr/>
        </p:nvSpPr>
        <p:spPr>
          <a:xfrm>
            <a:off x="0" y="1880500"/>
            <a:ext cx="9144000" cy="1776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200"/>
              </a:spcBef>
              <a:spcAft>
                <a:spcPts val="0"/>
              </a:spcAft>
              <a:buClr>
                <a:schemeClr val="dk1"/>
              </a:buClr>
              <a:buSzPts val="1100"/>
              <a:buFont typeface="Arial"/>
              <a:buNone/>
            </a:pPr>
            <a:r>
              <a:rPr lang="en" b="1">
                <a:solidFill>
                  <a:schemeClr val="dk1"/>
                </a:solidFill>
              </a:rPr>
              <a:t>Please follow this</a:t>
            </a:r>
            <a:r>
              <a:rPr lang="en" b="1">
                <a:solidFill>
                  <a:schemeClr val="dk1"/>
                </a:solidFill>
                <a:uFill>
                  <a:noFill/>
                </a:u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 b="1" u="sng">
                <a:solidFill>
                  <a:schemeClr val="accent5"/>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link</a:t>
            </a:r>
            <a:r>
              <a:rPr lang="en" b="1">
                <a:solidFill>
                  <a:schemeClr val="dk1"/>
                </a:solidFill>
              </a:rPr>
              <a:t> to a short survey to provide your feedback.  </a:t>
            </a:r>
            <a:r>
              <a:rPr lang="en" sz="1300" b="1">
                <a:solidFill>
                  <a:schemeClr val="dk1"/>
                </a:solidFill>
              </a:rPr>
              <a:t> </a:t>
            </a:r>
            <a:r>
              <a:rPr lang="en" sz="1100" b="1">
                <a:solidFill>
                  <a:schemeClr val="dk1"/>
                </a:solidFill>
              </a:rPr>
              <a:t>   </a:t>
            </a:r>
            <a:endParaRPr sz="1100" b="1">
              <a:solidFill>
                <a:schemeClr val="dk1"/>
              </a:solidFill>
            </a:endParaRPr>
          </a:p>
          <a:p>
            <a:pPr marL="0" lvl="0" indent="0" algn="ctr" rtl="0">
              <a:lnSpc>
                <a:spcPct val="115000"/>
              </a:lnSpc>
              <a:spcBef>
                <a:spcPts val="1200"/>
              </a:spcBef>
              <a:spcAft>
                <a:spcPts val="0"/>
              </a:spcAft>
              <a:buClr>
                <a:schemeClr val="dk1"/>
              </a:buClr>
              <a:buSzPts val="1100"/>
              <a:buFont typeface="Arial"/>
              <a:buNone/>
            </a:pPr>
            <a:r>
              <a:rPr lang="en" b="1">
                <a:solidFill>
                  <a:schemeClr val="dk1"/>
                </a:solidFill>
              </a:rPr>
              <a:t>Encourage students to complete the short</a:t>
            </a:r>
            <a:r>
              <a:rPr lang="en" b="1">
                <a:solidFill>
                  <a:schemeClr val="dk1"/>
                </a:solidFill>
                <a:uFill>
                  <a:noFill/>
                </a:u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 b="1" u="sng">
                <a:solidFill>
                  <a:schemeClr val="accent5"/>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Knowledge Check</a:t>
            </a:r>
            <a:r>
              <a:rPr lang="en" b="1">
                <a:solidFill>
                  <a:schemeClr val="dk1"/>
                </a:solidFill>
              </a:rPr>
              <a:t> after completing the Builder.</a:t>
            </a:r>
            <a:endParaRPr>
              <a:solidFill>
                <a:schemeClr val="dk1"/>
              </a:solidFill>
            </a:endParaRPr>
          </a:p>
          <a:p>
            <a:pPr marL="0" lvl="0" indent="0" algn="ctr" rtl="0">
              <a:lnSpc>
                <a:spcPct val="115000"/>
              </a:lnSpc>
              <a:spcBef>
                <a:spcPts val="1200"/>
              </a:spcBef>
              <a:spcAft>
                <a:spcPts val="1200"/>
              </a:spcAft>
              <a:buNone/>
            </a:pPr>
            <a:endParaRPr b="1">
              <a:solidFill>
                <a:srgbClr val="202124"/>
              </a:solidFill>
              <a:highlight>
                <a:schemeClr val="lt1"/>
              </a:highlight>
            </a:endParaRPr>
          </a:p>
        </p:txBody>
      </p:sp>
      <p:pic>
        <p:nvPicPr>
          <p:cNvPr id="257" name="Google Shape;257;p35">
            <a:hlinkClick r:id="rId6" action="ppaction://hlinksldjump"/>
          </p:cNvPr>
          <p:cNvPicPr preferRelativeResize="0"/>
          <p:nvPr/>
        </p:nvPicPr>
        <p:blipFill>
          <a:blip r:embed="rId7">
            <a:alphaModFix/>
          </a:blip>
          <a:stretch>
            <a:fillRect/>
          </a:stretch>
        </p:blipFill>
        <p:spPr>
          <a:xfrm>
            <a:off x="8009125" y="4010499"/>
            <a:ext cx="797650" cy="81190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graphicFrame>
        <p:nvGraphicFramePr>
          <p:cNvPr id="72" name="Google Shape;72;p15"/>
          <p:cNvGraphicFramePr/>
          <p:nvPr/>
        </p:nvGraphicFramePr>
        <p:xfrm>
          <a:off x="-25" y="66763"/>
          <a:ext cx="3000000" cy="3000000"/>
        </p:xfrm>
        <a:graphic>
          <a:graphicData uri="http://schemas.openxmlformats.org/drawingml/2006/table">
            <a:tbl>
              <a:tblPr>
                <a:noFill/>
                <a:tableStyleId>{D8443C31-B686-4777-9B99-C800FB8FC127}</a:tableStyleId>
              </a:tblPr>
              <a:tblGrid>
                <a:gridCol w="779025"/>
                <a:gridCol w="1072750"/>
                <a:gridCol w="1639400"/>
                <a:gridCol w="1336250"/>
                <a:gridCol w="1047225"/>
                <a:gridCol w="1226000"/>
                <a:gridCol w="1047225"/>
                <a:gridCol w="996150"/>
              </a:tblGrid>
              <a:tr h="706250">
                <a:tc>
                  <a:txBody>
                    <a:bodyPr/>
                    <a:lstStyle/>
                    <a:p>
                      <a:pPr marL="0" lvl="0" indent="0" algn="ctr" rtl="0">
                        <a:spcBef>
                          <a:spcPts val="0"/>
                        </a:spcBef>
                        <a:spcAft>
                          <a:spcPts val="0"/>
                        </a:spcAft>
                        <a:buNone/>
                      </a:pPr>
                      <a:r>
                        <a:rPr lang="en" sz="1000" b="1">
                          <a:latin typeface="Calibri"/>
                          <a:ea typeface="Calibri"/>
                          <a:cs typeface="Calibri"/>
                          <a:sym typeface="Calibri"/>
                        </a:rPr>
                        <a:t>Section</a:t>
                      </a:r>
                      <a:endParaRPr sz="1000" b="1">
                        <a:latin typeface="Calibri"/>
                        <a:ea typeface="Calibri"/>
                        <a:cs typeface="Calibri"/>
                        <a:sym typeface="Calibri"/>
                      </a:endParaRPr>
                    </a:p>
                  </a:txBody>
                  <a:tcPr marL="73025" marR="73025" marT="0" marB="0"/>
                </a:tc>
                <a:tc>
                  <a:txBody>
                    <a:bodyPr/>
                    <a:lstStyle/>
                    <a:p>
                      <a:pPr marL="0" lvl="0" indent="0" algn="ctr" rtl="0">
                        <a:spcBef>
                          <a:spcPts val="0"/>
                        </a:spcBef>
                        <a:spcAft>
                          <a:spcPts val="0"/>
                        </a:spcAft>
                        <a:buNone/>
                      </a:pPr>
                      <a:r>
                        <a:rPr lang="en" sz="1000" b="1">
                          <a:latin typeface="Calibri"/>
                          <a:ea typeface="Calibri"/>
                          <a:cs typeface="Calibri"/>
                          <a:sym typeface="Calibri"/>
                        </a:rPr>
                        <a:t>Supported Standards</a:t>
                      </a:r>
                      <a:endParaRPr sz="1000" b="1">
                        <a:latin typeface="Calibri"/>
                        <a:ea typeface="Calibri"/>
                        <a:cs typeface="Calibri"/>
                        <a:sym typeface="Calibri"/>
                      </a:endParaRPr>
                    </a:p>
                    <a:p>
                      <a:pPr marL="0" lvl="0" indent="0" algn="ctr" rtl="0">
                        <a:spcBef>
                          <a:spcPts val="0"/>
                        </a:spcBef>
                        <a:spcAft>
                          <a:spcPts val="0"/>
                        </a:spcAft>
                        <a:buNone/>
                      </a:pPr>
                      <a:r>
                        <a:rPr lang="en" sz="1000" b="1">
                          <a:latin typeface="Calibri"/>
                          <a:ea typeface="Calibri"/>
                          <a:cs typeface="Calibri"/>
                          <a:sym typeface="Calibri"/>
                        </a:rPr>
                        <a:t>CCSS-ELA</a:t>
                      </a:r>
                      <a:endParaRPr sz="1000" b="1">
                        <a:latin typeface="Calibri"/>
                        <a:ea typeface="Calibri"/>
                        <a:cs typeface="Calibri"/>
                        <a:sym typeface="Calibri"/>
                      </a:endParaRPr>
                    </a:p>
                  </a:txBody>
                  <a:tcPr marL="73025" marR="73025" marT="0" marB="0"/>
                </a:tc>
                <a:tc>
                  <a:txBody>
                    <a:bodyPr/>
                    <a:lstStyle/>
                    <a:p>
                      <a:pPr marL="0" lvl="0" indent="0" algn="ctr" rtl="0">
                        <a:spcBef>
                          <a:spcPts val="0"/>
                        </a:spcBef>
                        <a:spcAft>
                          <a:spcPts val="0"/>
                        </a:spcAft>
                        <a:buNone/>
                      </a:pPr>
                      <a:r>
                        <a:rPr lang="en" sz="1000" b="1">
                          <a:latin typeface="Calibri"/>
                          <a:ea typeface="Calibri"/>
                          <a:cs typeface="Calibri"/>
                          <a:sym typeface="Calibri"/>
                        </a:rPr>
                        <a:t>Rationale </a:t>
                      </a:r>
                      <a:endParaRPr sz="1000" b="1">
                        <a:latin typeface="Calibri"/>
                        <a:ea typeface="Calibri"/>
                        <a:cs typeface="Calibri"/>
                        <a:sym typeface="Calibri"/>
                      </a:endParaRPr>
                    </a:p>
                  </a:txBody>
                  <a:tcPr marL="73025" marR="73025" marT="0" marB="0"/>
                </a:tc>
                <a:tc>
                  <a:txBody>
                    <a:bodyPr/>
                    <a:lstStyle/>
                    <a:p>
                      <a:pPr marL="0" lvl="0" indent="0" algn="ctr" rtl="0">
                        <a:spcBef>
                          <a:spcPts val="0"/>
                        </a:spcBef>
                        <a:spcAft>
                          <a:spcPts val="0"/>
                        </a:spcAft>
                        <a:buNone/>
                      </a:pPr>
                      <a:r>
                        <a:rPr lang="en" sz="1000" b="1">
                          <a:latin typeface="Calibri"/>
                          <a:ea typeface="Calibri"/>
                          <a:cs typeface="Calibri"/>
                          <a:sym typeface="Calibri"/>
                        </a:rPr>
                        <a:t>RFM*</a:t>
                      </a:r>
                      <a:endParaRPr sz="1000" b="1">
                        <a:latin typeface="Calibri"/>
                        <a:ea typeface="Calibri"/>
                        <a:cs typeface="Calibri"/>
                        <a:sym typeface="Calibri"/>
                      </a:endParaRPr>
                    </a:p>
                    <a:p>
                      <a:pPr marL="0" lvl="0" indent="0" algn="ctr" rtl="0">
                        <a:spcBef>
                          <a:spcPts val="0"/>
                        </a:spcBef>
                        <a:spcAft>
                          <a:spcPts val="0"/>
                        </a:spcAft>
                        <a:buNone/>
                      </a:pPr>
                      <a:r>
                        <a:rPr lang="en" sz="1000" b="1">
                          <a:latin typeface="Calibri"/>
                          <a:ea typeface="Calibri"/>
                          <a:cs typeface="Calibri"/>
                          <a:sym typeface="Calibri"/>
                        </a:rPr>
                        <a:t>CCSS – ELA </a:t>
                      </a:r>
                      <a:endParaRPr sz="1000" b="1">
                        <a:latin typeface="Calibri"/>
                        <a:ea typeface="Calibri"/>
                        <a:cs typeface="Calibri"/>
                        <a:sym typeface="Calibri"/>
                      </a:endParaRPr>
                    </a:p>
                  </a:txBody>
                  <a:tcPr marL="73025" marR="73025" marT="0" marB="0"/>
                </a:tc>
                <a:tc>
                  <a:txBody>
                    <a:bodyPr/>
                    <a:lstStyle/>
                    <a:p>
                      <a:pPr marL="0" lvl="0" indent="0" algn="ctr" rtl="0">
                        <a:spcBef>
                          <a:spcPts val="0"/>
                        </a:spcBef>
                        <a:spcAft>
                          <a:spcPts val="0"/>
                        </a:spcAft>
                        <a:buNone/>
                      </a:pPr>
                      <a:r>
                        <a:rPr lang="en" sz="1000" b="1">
                          <a:latin typeface="Calibri"/>
                          <a:ea typeface="Calibri"/>
                          <a:cs typeface="Calibri"/>
                          <a:sym typeface="Calibri"/>
                        </a:rPr>
                        <a:t>Supported Standards</a:t>
                      </a:r>
                      <a:endParaRPr sz="1000" b="1">
                        <a:latin typeface="Calibri"/>
                        <a:ea typeface="Calibri"/>
                        <a:cs typeface="Calibri"/>
                        <a:sym typeface="Calibri"/>
                      </a:endParaRPr>
                    </a:p>
                    <a:p>
                      <a:pPr marL="0" lvl="0" indent="0" algn="ctr" rtl="0">
                        <a:spcBef>
                          <a:spcPts val="0"/>
                        </a:spcBef>
                        <a:spcAft>
                          <a:spcPts val="0"/>
                        </a:spcAft>
                        <a:buNone/>
                      </a:pPr>
                      <a:r>
                        <a:rPr lang="en" sz="1000" b="1">
                          <a:latin typeface="Calibri"/>
                          <a:ea typeface="Calibri"/>
                          <a:cs typeface="Calibri"/>
                          <a:sym typeface="Calibri"/>
                        </a:rPr>
                        <a:t>Health</a:t>
                      </a:r>
                      <a:endParaRPr sz="1000" b="1">
                        <a:latin typeface="Calibri"/>
                        <a:ea typeface="Calibri"/>
                        <a:cs typeface="Calibri"/>
                        <a:sym typeface="Calibri"/>
                      </a:endParaRPr>
                    </a:p>
                  </a:txBody>
                  <a:tcPr marL="73025" marR="73025" marT="0" marB="0"/>
                </a:tc>
                <a:tc>
                  <a:txBody>
                    <a:bodyPr/>
                    <a:lstStyle/>
                    <a:p>
                      <a:pPr marL="0" lvl="0" indent="0" algn="ctr" rtl="0">
                        <a:spcBef>
                          <a:spcPts val="0"/>
                        </a:spcBef>
                        <a:spcAft>
                          <a:spcPts val="0"/>
                        </a:spcAft>
                        <a:buNone/>
                      </a:pPr>
                      <a:r>
                        <a:rPr lang="en" sz="1000" b="1">
                          <a:latin typeface="Calibri"/>
                          <a:ea typeface="Calibri"/>
                          <a:cs typeface="Calibri"/>
                          <a:sym typeface="Calibri"/>
                        </a:rPr>
                        <a:t>Rationale</a:t>
                      </a:r>
                      <a:endParaRPr sz="1000" b="1">
                        <a:latin typeface="Calibri"/>
                        <a:ea typeface="Calibri"/>
                        <a:cs typeface="Calibri"/>
                        <a:sym typeface="Calibri"/>
                      </a:endParaRPr>
                    </a:p>
                  </a:txBody>
                  <a:tcPr marL="73025" marR="73025" marT="0" marB="0"/>
                </a:tc>
                <a:tc>
                  <a:txBody>
                    <a:bodyPr/>
                    <a:lstStyle/>
                    <a:p>
                      <a:pPr marL="0" lvl="0" indent="0" algn="ctr" rtl="0">
                        <a:spcBef>
                          <a:spcPts val="0"/>
                        </a:spcBef>
                        <a:spcAft>
                          <a:spcPts val="0"/>
                        </a:spcAft>
                        <a:buNone/>
                      </a:pPr>
                      <a:r>
                        <a:rPr lang="en" sz="1000" b="1">
                          <a:latin typeface="Calibri"/>
                          <a:ea typeface="Calibri"/>
                          <a:cs typeface="Calibri"/>
                          <a:sym typeface="Calibri"/>
                        </a:rPr>
                        <a:t>Supported standards PE</a:t>
                      </a:r>
                      <a:endParaRPr sz="1000" b="1">
                        <a:latin typeface="Calibri"/>
                        <a:ea typeface="Calibri"/>
                        <a:cs typeface="Calibri"/>
                        <a:sym typeface="Calibri"/>
                      </a:endParaRPr>
                    </a:p>
                  </a:txBody>
                  <a:tcPr marL="73025" marR="73025" marT="0" marB="0"/>
                </a:tc>
                <a:tc>
                  <a:txBody>
                    <a:bodyPr/>
                    <a:lstStyle/>
                    <a:p>
                      <a:pPr marL="0" lvl="0" indent="0" algn="ctr" rtl="0">
                        <a:spcBef>
                          <a:spcPts val="0"/>
                        </a:spcBef>
                        <a:spcAft>
                          <a:spcPts val="0"/>
                        </a:spcAft>
                        <a:buNone/>
                      </a:pPr>
                      <a:r>
                        <a:rPr lang="en" sz="1000" b="1">
                          <a:latin typeface="Calibri"/>
                          <a:ea typeface="Calibri"/>
                          <a:cs typeface="Calibri"/>
                          <a:sym typeface="Calibri"/>
                        </a:rPr>
                        <a:t>Rationale</a:t>
                      </a:r>
                      <a:endParaRPr sz="1000" b="1">
                        <a:latin typeface="Calibri"/>
                        <a:ea typeface="Calibri"/>
                        <a:cs typeface="Calibri"/>
                        <a:sym typeface="Calibri"/>
                      </a:endParaRPr>
                    </a:p>
                  </a:txBody>
                  <a:tcPr marL="73025" marR="73025" marT="0" marB="0"/>
                </a:tc>
              </a:tr>
              <a:tr h="844575">
                <a:tc>
                  <a:txBody>
                    <a:bodyPr/>
                    <a:lstStyle/>
                    <a:p>
                      <a:pPr marL="0" lvl="0" indent="0" algn="l" rtl="0">
                        <a:spcBef>
                          <a:spcPts val="0"/>
                        </a:spcBef>
                        <a:spcAft>
                          <a:spcPts val="0"/>
                        </a:spcAft>
                        <a:buNone/>
                      </a:pPr>
                      <a:r>
                        <a:rPr lang="en" sz="1000">
                          <a:latin typeface="Calibri"/>
                          <a:ea typeface="Calibri"/>
                          <a:cs typeface="Calibri"/>
                          <a:sym typeface="Calibri"/>
                        </a:rPr>
                        <a:t>Explore</a:t>
                      </a:r>
                      <a:endParaRPr sz="10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Clr>
                          <a:srgbClr val="000000"/>
                        </a:buClr>
                        <a:buSzPts val="1100"/>
                        <a:buFont typeface="Arial"/>
                        <a:buNone/>
                      </a:pPr>
                      <a:r>
                        <a:rPr lang="en" sz="900">
                          <a:solidFill>
                            <a:srgbClr val="000000"/>
                          </a:solidFill>
                          <a:latin typeface="Calibri"/>
                          <a:ea typeface="Calibri"/>
                          <a:cs typeface="Calibri"/>
                          <a:sym typeface="Calibri"/>
                        </a:rPr>
                        <a:t>CCSS.ELA-LITERACY.RI.3.1</a:t>
                      </a:r>
                      <a:endParaRPr sz="1400"/>
                    </a:p>
                  </a:txBody>
                  <a:tcPr marL="73025" marR="73025" marT="0" marB="0"/>
                </a:tc>
                <a:tc>
                  <a:txBody>
                    <a:bodyPr/>
                    <a:lstStyle/>
                    <a:p>
                      <a:pPr marL="0" lvl="0" indent="0" algn="l" rtl="0">
                        <a:spcBef>
                          <a:spcPts val="0"/>
                        </a:spcBef>
                        <a:spcAft>
                          <a:spcPts val="0"/>
                        </a:spcAft>
                        <a:buClr>
                          <a:srgbClr val="000000"/>
                        </a:buClr>
                        <a:buSzPts val="1100"/>
                        <a:buFont typeface="Arial"/>
                        <a:buNone/>
                      </a:pPr>
                      <a:r>
                        <a:rPr lang="en" sz="900">
                          <a:solidFill>
                            <a:srgbClr val="202020"/>
                          </a:solidFill>
                          <a:latin typeface="Calibri"/>
                          <a:ea typeface="Calibri"/>
                          <a:cs typeface="Calibri"/>
                          <a:sym typeface="Calibri"/>
                        </a:rPr>
                        <a:t>Ask and answer questions to demonstrate understanding of a text, referring explicitly to the text as the basis for the answers.</a:t>
                      </a:r>
                      <a:endParaRPr sz="1400"/>
                    </a:p>
                  </a:txBody>
                  <a:tcPr marL="73025" marR="73025" marT="0" marB="0"/>
                </a:tc>
                <a:tc>
                  <a:txBody>
                    <a:bodyPr/>
                    <a:lstStyle/>
                    <a:p>
                      <a:pPr marL="0" lvl="0" indent="0" algn="l" rtl="0">
                        <a:spcBef>
                          <a:spcPts val="0"/>
                        </a:spcBef>
                        <a:spcAft>
                          <a:spcPts val="0"/>
                        </a:spcAft>
                        <a:buNone/>
                      </a:pPr>
                      <a:r>
                        <a:rPr lang="en" sz="1000">
                          <a:latin typeface="Calibri"/>
                          <a:ea typeface="Calibri"/>
                          <a:cs typeface="Calibri"/>
                          <a:sym typeface="Calibri"/>
                        </a:rPr>
                        <a:t>Work with students to complete the image sort and discovery table to connect the text to their lives.</a:t>
                      </a:r>
                      <a:endParaRPr sz="10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1000"/>
                    </a:p>
                  </a:txBody>
                  <a:tcPr marL="73025" marR="73025" marT="0" marB="0"/>
                </a:tc>
                <a:tc>
                  <a:txBody>
                    <a:bodyPr/>
                    <a:lstStyle/>
                    <a:p>
                      <a:pPr marL="0" lvl="0" indent="0" algn="l" rtl="0">
                        <a:spcBef>
                          <a:spcPts val="0"/>
                        </a:spcBef>
                        <a:spcAft>
                          <a:spcPts val="0"/>
                        </a:spcAft>
                        <a:buClr>
                          <a:srgbClr val="000000"/>
                        </a:buClr>
                        <a:buSzPts val="1100"/>
                        <a:buFont typeface="Arial"/>
                        <a:buNone/>
                      </a:pPr>
                      <a:endParaRPr sz="1400"/>
                    </a:p>
                  </a:txBody>
                  <a:tcPr marL="73025" marR="73025" marT="0" marB="0"/>
                </a:tc>
                <a:tc>
                  <a:txBody>
                    <a:bodyPr/>
                    <a:lstStyle/>
                    <a:p>
                      <a:pPr marL="0" lvl="0" indent="0" algn="l" rtl="0">
                        <a:spcBef>
                          <a:spcPts val="0"/>
                        </a:spcBef>
                        <a:spcAft>
                          <a:spcPts val="0"/>
                        </a:spcAft>
                        <a:buNone/>
                      </a:pPr>
                      <a:endParaRPr sz="10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1000">
                        <a:latin typeface="Calibri"/>
                        <a:ea typeface="Calibri"/>
                        <a:cs typeface="Calibri"/>
                        <a:sym typeface="Calibri"/>
                      </a:endParaRPr>
                    </a:p>
                  </a:txBody>
                  <a:tcPr marL="73025" marR="73025" marT="0" marB="0"/>
                </a:tc>
              </a:tr>
              <a:tr h="1549650">
                <a:tc>
                  <a:txBody>
                    <a:bodyPr/>
                    <a:lstStyle/>
                    <a:p>
                      <a:pPr marL="0" lvl="0" indent="0" algn="l" rtl="0">
                        <a:spcBef>
                          <a:spcPts val="0"/>
                        </a:spcBef>
                        <a:spcAft>
                          <a:spcPts val="0"/>
                        </a:spcAft>
                        <a:buNone/>
                      </a:pPr>
                      <a:r>
                        <a:rPr lang="en" sz="1000">
                          <a:latin typeface="Calibri"/>
                          <a:ea typeface="Calibri"/>
                          <a:cs typeface="Calibri"/>
                          <a:sym typeface="Calibri"/>
                        </a:rPr>
                        <a:t>Explain</a:t>
                      </a:r>
                      <a:endParaRPr sz="10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Clr>
                          <a:srgbClr val="000000"/>
                        </a:buClr>
                        <a:buSzPts val="1100"/>
                        <a:buFont typeface="Arial"/>
                        <a:buNone/>
                      </a:pPr>
                      <a:r>
                        <a:rPr lang="en" sz="900">
                          <a:solidFill>
                            <a:srgbClr val="000000"/>
                          </a:solidFill>
                          <a:latin typeface="Calibri"/>
                          <a:ea typeface="Calibri"/>
                          <a:cs typeface="Calibri"/>
                          <a:sym typeface="Calibri"/>
                        </a:rPr>
                        <a:t>CCSS.ELA-LITERACY.RI.3.1</a:t>
                      </a:r>
                      <a:endParaRPr sz="1400"/>
                    </a:p>
                  </a:txBody>
                  <a:tcPr marL="73025" marR="73025" marT="0" marB="0"/>
                </a:tc>
                <a:tc>
                  <a:txBody>
                    <a:bodyPr/>
                    <a:lstStyle/>
                    <a:p>
                      <a:pPr marL="0" lvl="0" indent="0" algn="l" rtl="0">
                        <a:spcBef>
                          <a:spcPts val="0"/>
                        </a:spcBef>
                        <a:spcAft>
                          <a:spcPts val="0"/>
                        </a:spcAft>
                        <a:buClr>
                          <a:srgbClr val="000000"/>
                        </a:buClr>
                        <a:buSzPts val="1100"/>
                        <a:buFont typeface="Arial"/>
                        <a:buNone/>
                      </a:pPr>
                      <a:r>
                        <a:rPr lang="en" sz="900">
                          <a:solidFill>
                            <a:srgbClr val="202020"/>
                          </a:solidFill>
                          <a:latin typeface="Calibri"/>
                          <a:ea typeface="Calibri"/>
                          <a:cs typeface="Calibri"/>
                          <a:sym typeface="Calibri"/>
                        </a:rPr>
                        <a:t>Use information gained from illustrations (e.g., maps, photographs) and the words in a text to demonstrate understanding of the text</a:t>
                      </a:r>
                      <a:endParaRPr sz="1400"/>
                    </a:p>
                  </a:txBody>
                  <a:tcPr marL="73025" marR="73025" marT="0" marB="0"/>
                </a:tc>
                <a:tc>
                  <a:txBody>
                    <a:bodyPr/>
                    <a:lstStyle/>
                    <a:p>
                      <a:pPr marL="0" lvl="0" indent="0" algn="l" rtl="0">
                        <a:spcBef>
                          <a:spcPts val="0"/>
                        </a:spcBef>
                        <a:spcAft>
                          <a:spcPts val="0"/>
                        </a:spcAft>
                        <a:buNone/>
                      </a:pPr>
                      <a:r>
                        <a:rPr lang="en" sz="1000">
                          <a:latin typeface="Calibri"/>
                          <a:ea typeface="Calibri"/>
                          <a:cs typeface="Calibri"/>
                          <a:sym typeface="Calibri"/>
                        </a:rPr>
                        <a:t>Help students match images to nutrition facts to help them understand why some drinks are better choices for them than others.</a:t>
                      </a:r>
                      <a:endParaRPr sz="10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Clr>
                          <a:srgbClr val="000000"/>
                        </a:buClr>
                        <a:buSzPts val="1100"/>
                        <a:buFont typeface="Arial"/>
                        <a:buNone/>
                      </a:pPr>
                      <a:r>
                        <a:rPr lang="en" sz="1000">
                          <a:solidFill>
                            <a:srgbClr val="000000"/>
                          </a:solidFill>
                          <a:latin typeface="Calibri"/>
                          <a:ea typeface="Calibri"/>
                          <a:cs typeface="Calibri"/>
                          <a:sym typeface="Calibri"/>
                        </a:rPr>
                        <a:t>5.1.G </a:t>
                      </a:r>
                      <a:endParaRPr sz="10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Clr>
                          <a:srgbClr val="000000"/>
                        </a:buClr>
                        <a:buSzPts val="1100"/>
                        <a:buFont typeface="Arial"/>
                        <a:buNone/>
                      </a:pPr>
                      <a:r>
                        <a:rPr lang="en" sz="1000">
                          <a:solidFill>
                            <a:srgbClr val="000000"/>
                          </a:solidFill>
                          <a:latin typeface="Calibri"/>
                          <a:ea typeface="Calibri"/>
                          <a:cs typeface="Calibri"/>
                          <a:sym typeface="Calibri"/>
                        </a:rPr>
                        <a:t>Examine why a variety of behaviors promote healthy growth and development.</a:t>
                      </a:r>
                      <a:endParaRPr sz="10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10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1000">
                        <a:latin typeface="Calibri"/>
                        <a:ea typeface="Calibri"/>
                        <a:cs typeface="Calibri"/>
                        <a:sym typeface="Calibri"/>
                      </a:endParaRPr>
                    </a:p>
                  </a:txBody>
                  <a:tcPr marL="73025" marR="73025" marT="0" marB="0"/>
                </a:tc>
              </a:tr>
              <a:tr h="981425">
                <a:tc>
                  <a:txBody>
                    <a:bodyPr/>
                    <a:lstStyle/>
                    <a:p>
                      <a:pPr marL="0" lvl="0" indent="0" algn="l" rtl="0">
                        <a:spcBef>
                          <a:spcPts val="0"/>
                        </a:spcBef>
                        <a:spcAft>
                          <a:spcPts val="0"/>
                        </a:spcAft>
                        <a:buNone/>
                      </a:pPr>
                      <a:r>
                        <a:rPr lang="en" sz="1000">
                          <a:latin typeface="Calibri"/>
                          <a:ea typeface="Calibri"/>
                          <a:cs typeface="Calibri"/>
                          <a:sym typeface="Calibri"/>
                        </a:rPr>
                        <a:t>Empower</a:t>
                      </a:r>
                      <a:endParaRPr sz="10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Clr>
                          <a:srgbClr val="000000"/>
                        </a:buClr>
                        <a:buSzPts val="1100"/>
                        <a:buFont typeface="Arial"/>
                        <a:buNone/>
                      </a:pPr>
                      <a:r>
                        <a:rPr lang="en" sz="900">
                          <a:solidFill>
                            <a:srgbClr val="000000"/>
                          </a:solidFill>
                          <a:latin typeface="Calibri"/>
                          <a:ea typeface="Calibri"/>
                          <a:cs typeface="Calibri"/>
                          <a:sym typeface="Calibri"/>
                        </a:rPr>
                        <a:t>CCSS.ELA-LITERACY.RI.3.1</a:t>
                      </a:r>
                      <a:endParaRPr sz="10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Clr>
                          <a:srgbClr val="000000"/>
                        </a:buClr>
                        <a:buSzPts val="1100"/>
                        <a:buFont typeface="Arial"/>
                        <a:buNone/>
                      </a:pPr>
                      <a:r>
                        <a:rPr lang="en" sz="900">
                          <a:solidFill>
                            <a:srgbClr val="202020"/>
                          </a:solidFill>
                          <a:latin typeface="Calibri"/>
                          <a:ea typeface="Calibri"/>
                          <a:cs typeface="Calibri"/>
                          <a:sym typeface="Calibri"/>
                        </a:rPr>
                        <a:t>Use information gained from illustrations (e.g., maps, photographs) and the words in a text to demonstrate understanding of the text</a:t>
                      </a:r>
                      <a:endParaRPr sz="10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r>
                        <a:rPr lang="en" sz="1000">
                          <a:latin typeface="Calibri"/>
                          <a:ea typeface="Calibri"/>
                          <a:cs typeface="Calibri"/>
                          <a:sym typeface="Calibri"/>
                        </a:rPr>
                        <a:t>Look at pictures of kids and help students label and identify what fits best. This will help them make good drink choices</a:t>
                      </a:r>
                      <a:endParaRPr sz="10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Clr>
                          <a:srgbClr val="000000"/>
                        </a:buClr>
                        <a:buSzPts val="1100"/>
                        <a:buFont typeface="Arial"/>
                        <a:buNone/>
                      </a:pPr>
                      <a:r>
                        <a:rPr lang="en" sz="900">
                          <a:solidFill>
                            <a:srgbClr val="000000"/>
                          </a:solidFill>
                          <a:latin typeface="Calibri"/>
                          <a:ea typeface="Calibri"/>
                          <a:cs typeface="Calibri"/>
                          <a:sym typeface="Calibri"/>
                        </a:rPr>
                        <a:t>6.1.P </a:t>
                      </a:r>
                      <a:endParaRPr sz="1400"/>
                    </a:p>
                  </a:txBody>
                  <a:tcPr marL="73025" marR="73025" marT="0" marB="0"/>
                </a:tc>
                <a:tc>
                  <a:txBody>
                    <a:bodyPr/>
                    <a:lstStyle/>
                    <a:p>
                      <a:pPr marL="0" lvl="0" indent="0" algn="l" rtl="0">
                        <a:spcBef>
                          <a:spcPts val="0"/>
                        </a:spcBef>
                        <a:spcAft>
                          <a:spcPts val="0"/>
                        </a:spcAft>
                        <a:buClr>
                          <a:srgbClr val="000000"/>
                        </a:buClr>
                        <a:buSzPts val="1100"/>
                        <a:buFont typeface="Arial"/>
                        <a:buNone/>
                      </a:pPr>
                      <a:r>
                        <a:rPr lang="en" sz="900">
                          <a:solidFill>
                            <a:srgbClr val="000000"/>
                          </a:solidFill>
                          <a:latin typeface="Calibri"/>
                          <a:ea typeface="Calibri"/>
                          <a:cs typeface="Calibri"/>
                          <a:sym typeface="Calibri"/>
                        </a:rPr>
                        <a:t>Set a short-term goal for positive health practices</a:t>
                      </a:r>
                      <a:endParaRPr sz="1400"/>
                    </a:p>
                  </a:txBody>
                  <a:tcPr marL="73025" marR="73025" marT="0" marB="0"/>
                </a:tc>
                <a:tc>
                  <a:txBody>
                    <a:bodyPr/>
                    <a:lstStyle/>
                    <a:p>
                      <a:pPr marL="0" lvl="0" indent="0" algn="l" rtl="0">
                        <a:spcBef>
                          <a:spcPts val="0"/>
                        </a:spcBef>
                        <a:spcAft>
                          <a:spcPts val="0"/>
                        </a:spcAft>
                        <a:buNone/>
                      </a:pPr>
                      <a:endParaRPr sz="10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1000">
                        <a:latin typeface="Calibri"/>
                        <a:ea typeface="Calibri"/>
                        <a:cs typeface="Calibri"/>
                        <a:sym typeface="Calibri"/>
                      </a:endParaRPr>
                    </a:p>
                  </a:txBody>
                  <a:tcPr marL="73025" marR="73025" marT="0" marB="0"/>
                </a:tc>
              </a:tr>
              <a:tr h="880625">
                <a:tc>
                  <a:txBody>
                    <a:bodyPr/>
                    <a:lstStyle/>
                    <a:p>
                      <a:pPr marL="0" lvl="0" indent="0" algn="l" rtl="0">
                        <a:spcBef>
                          <a:spcPts val="0"/>
                        </a:spcBef>
                        <a:spcAft>
                          <a:spcPts val="0"/>
                        </a:spcAft>
                        <a:buNone/>
                      </a:pPr>
                      <a:r>
                        <a:rPr lang="en" sz="1000">
                          <a:latin typeface="Calibri"/>
                          <a:ea typeface="Calibri"/>
                          <a:cs typeface="Calibri"/>
                          <a:sym typeface="Calibri"/>
                        </a:rPr>
                        <a:t>Physical Activity</a:t>
                      </a:r>
                      <a:endParaRPr sz="10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10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10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1000">
                        <a:latin typeface="Calibri"/>
                        <a:ea typeface="Calibri"/>
                        <a:cs typeface="Calibri"/>
                        <a:sym typeface="Calibri"/>
                      </a:endParaRPr>
                    </a:p>
                  </a:txBody>
                  <a:tcPr marL="73025" marR="73025" marT="0" marB="0"/>
                </a:tc>
                <a:tc>
                  <a:txBody>
                    <a:bodyPr/>
                    <a:lstStyle/>
                    <a:p>
                      <a:pPr marL="0" lvl="0" indent="0" algn="l" rtl="0">
                        <a:lnSpc>
                          <a:spcPct val="100000"/>
                        </a:lnSpc>
                        <a:spcBef>
                          <a:spcPts val="0"/>
                        </a:spcBef>
                        <a:spcAft>
                          <a:spcPts val="0"/>
                        </a:spcAft>
                        <a:buClr>
                          <a:schemeClr val="dk1"/>
                        </a:buClr>
                        <a:buSzPts val="1100"/>
                        <a:buFont typeface="Arial"/>
                        <a:buNone/>
                      </a:pPr>
                      <a:r>
                        <a:rPr lang="en" sz="900">
                          <a:latin typeface="Calibri"/>
                          <a:ea typeface="Calibri"/>
                          <a:cs typeface="Calibri"/>
                          <a:sym typeface="Calibri"/>
                        </a:rPr>
                        <a:t>Grade 4: 1.3.N, 1.6.N, 5.1.N, 5.2.N, 7.1.N, 7.2.N, 7.4.N</a:t>
                      </a:r>
                      <a:endParaRPr sz="9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900">
                          <a:latin typeface="Calibri"/>
                          <a:ea typeface="Calibri"/>
                          <a:cs typeface="Calibri"/>
                          <a:sym typeface="Calibri"/>
                        </a:rPr>
                        <a:t>Grade 5: 1.3.N, 1.6.N, 1.8.N, 5.1.N, 5.2.N, 7.1.N</a:t>
                      </a:r>
                      <a:endParaRPr sz="900">
                        <a:latin typeface="Calibri"/>
                        <a:ea typeface="Calibri"/>
                        <a:cs typeface="Calibri"/>
                        <a:sym typeface="Calibri"/>
                      </a:endParaRPr>
                    </a:p>
                    <a:p>
                      <a:pPr marL="0" lvl="0" indent="0" algn="l" rtl="0">
                        <a:spcBef>
                          <a:spcPts val="0"/>
                        </a:spcBef>
                        <a:spcAft>
                          <a:spcPts val="0"/>
                        </a:spcAft>
                        <a:buNone/>
                      </a:pPr>
                      <a:endParaRPr sz="10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1000">
                        <a:latin typeface="Calibri"/>
                        <a:ea typeface="Calibri"/>
                        <a:cs typeface="Calibri"/>
                        <a:sym typeface="Calibri"/>
                      </a:endParaRPr>
                    </a:p>
                  </a:txBody>
                  <a:tcPr marL="73025" marR="73025" marT="0" marB="0"/>
                </a:tc>
                <a:tc>
                  <a:txBody>
                    <a:bodyPr/>
                    <a:lstStyle/>
                    <a:p>
                      <a:pPr marL="0" lvl="0" indent="0" algn="l" rtl="0">
                        <a:lnSpc>
                          <a:spcPct val="100000"/>
                        </a:lnSpc>
                        <a:spcBef>
                          <a:spcPts val="0"/>
                        </a:spcBef>
                        <a:spcAft>
                          <a:spcPts val="0"/>
                        </a:spcAft>
                        <a:buClr>
                          <a:schemeClr val="dk1"/>
                        </a:buClr>
                        <a:buSzPts val="1100"/>
                        <a:buFont typeface="Arial"/>
                        <a:buNone/>
                      </a:pPr>
                      <a:r>
                        <a:rPr lang="en" sz="900">
                          <a:latin typeface="Calibri"/>
                          <a:ea typeface="Calibri"/>
                          <a:cs typeface="Calibri"/>
                          <a:sym typeface="Calibri"/>
                        </a:rPr>
                        <a:t>Grade 3: 3.3, 3.7, 4.5</a:t>
                      </a:r>
                      <a:endParaRPr sz="9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900">
                          <a:latin typeface="Calibri"/>
                          <a:ea typeface="Calibri"/>
                          <a:cs typeface="Calibri"/>
                          <a:sym typeface="Calibri"/>
                        </a:rPr>
                        <a:t>Grade 4: 3.3, 3.7, 4.5</a:t>
                      </a:r>
                      <a:endParaRPr sz="9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900">
                          <a:latin typeface="Calibri"/>
                          <a:ea typeface="Calibri"/>
                          <a:cs typeface="Calibri"/>
                          <a:sym typeface="Calibri"/>
                        </a:rPr>
                        <a:t>Grade 5: 3.3, 3.7, 4.2</a:t>
                      </a:r>
                      <a:endParaRPr sz="900">
                        <a:latin typeface="Calibri"/>
                        <a:ea typeface="Calibri"/>
                        <a:cs typeface="Calibri"/>
                        <a:sym typeface="Calibri"/>
                      </a:endParaRPr>
                    </a:p>
                    <a:p>
                      <a:pPr marL="0" lvl="0" indent="0" algn="l" rtl="0">
                        <a:spcBef>
                          <a:spcPts val="0"/>
                        </a:spcBef>
                        <a:spcAft>
                          <a:spcPts val="0"/>
                        </a:spcAft>
                        <a:buNone/>
                      </a:pPr>
                      <a:endParaRPr sz="10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1000">
                        <a:latin typeface="Calibri"/>
                        <a:ea typeface="Calibri"/>
                        <a:cs typeface="Calibri"/>
                        <a:sym typeface="Calibri"/>
                      </a:endParaRPr>
                    </a:p>
                  </a:txBody>
                  <a:tcPr marL="73025" marR="73025" marT="0" marB="0"/>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6"/>
        <p:cNvGrpSpPr/>
        <p:nvPr/>
      </p:nvGrpSpPr>
      <p:grpSpPr>
        <a:xfrm>
          <a:off x="0" y="0"/>
          <a:ext cx="0" cy="0"/>
          <a:chOff x="0" y="0"/>
          <a:chExt cx="0" cy="0"/>
        </a:xfrm>
      </p:grpSpPr>
      <p:pic>
        <p:nvPicPr>
          <p:cNvPr id="77" name="Google Shape;77;p16">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1"/>
        <p:cNvGrpSpPr/>
        <p:nvPr/>
      </p:nvGrpSpPr>
      <p:grpSpPr>
        <a:xfrm>
          <a:off x="0" y="0"/>
          <a:ext cx="0" cy="0"/>
          <a:chOff x="0" y="0"/>
          <a:chExt cx="0" cy="0"/>
        </a:xfrm>
      </p:grpSpPr>
      <p:pic>
        <p:nvPicPr>
          <p:cNvPr id="82" name="Google Shape;82;p17">
            <a:hlinkClick r:id="rId4" action="ppaction://hlinksldjump"/>
          </p:cNvPr>
          <p:cNvPicPr preferRelativeResize="0"/>
          <p:nvPr/>
        </p:nvPicPr>
        <p:blipFill>
          <a:blip r:embed="rId5">
            <a:alphaModFix/>
          </a:blip>
          <a:stretch>
            <a:fillRect/>
          </a:stretch>
        </p:blipFill>
        <p:spPr>
          <a:xfrm>
            <a:off x="5583597" y="1480900"/>
            <a:ext cx="1789128" cy="1789125"/>
          </a:xfrm>
          <a:prstGeom prst="rect">
            <a:avLst/>
          </a:prstGeom>
          <a:noFill/>
          <a:ln>
            <a:noFill/>
          </a:ln>
        </p:spPr>
      </p:pic>
      <p:pic>
        <p:nvPicPr>
          <p:cNvPr id="83" name="Google Shape;83;p17">
            <a:hlinkClick r:id="rId6" action="ppaction://hlinksldjump"/>
          </p:cNvPr>
          <p:cNvPicPr preferRelativeResize="0"/>
          <p:nvPr/>
        </p:nvPicPr>
        <p:blipFill>
          <a:blip r:embed="rId7">
            <a:alphaModFix/>
          </a:blip>
          <a:stretch>
            <a:fillRect/>
          </a:stretch>
        </p:blipFill>
        <p:spPr>
          <a:xfrm>
            <a:off x="3505311" y="1480900"/>
            <a:ext cx="1789128" cy="1789125"/>
          </a:xfrm>
          <a:prstGeom prst="rect">
            <a:avLst/>
          </a:prstGeom>
          <a:noFill/>
          <a:ln>
            <a:noFill/>
          </a:ln>
        </p:spPr>
      </p:pic>
      <p:pic>
        <p:nvPicPr>
          <p:cNvPr id="84" name="Google Shape;84;p17">
            <a:hlinkClick r:id="rId8" action="ppaction://hlinksldjump"/>
          </p:cNvPr>
          <p:cNvPicPr preferRelativeResize="0"/>
          <p:nvPr/>
        </p:nvPicPr>
        <p:blipFill>
          <a:blip r:embed="rId9">
            <a:alphaModFix/>
          </a:blip>
          <a:stretch>
            <a:fillRect/>
          </a:stretch>
        </p:blipFill>
        <p:spPr>
          <a:xfrm>
            <a:off x="1427025" y="1480900"/>
            <a:ext cx="1789128" cy="1789125"/>
          </a:xfrm>
          <a:prstGeom prst="rect">
            <a:avLst/>
          </a:prstGeom>
          <a:noFill/>
          <a:ln>
            <a:noFill/>
          </a:ln>
        </p:spPr>
      </p:pic>
      <p:pic>
        <p:nvPicPr>
          <p:cNvPr id="85" name="Google Shape;85;p17"/>
          <p:cNvPicPr preferRelativeResize="0"/>
          <p:nvPr/>
        </p:nvPicPr>
        <p:blipFill>
          <a:blip r:embed="rId10">
            <a:alphaModFix/>
          </a:blip>
          <a:stretch>
            <a:fillRect/>
          </a:stretch>
        </p:blipFill>
        <p:spPr>
          <a:xfrm>
            <a:off x="8009125" y="4010499"/>
            <a:ext cx="797650" cy="81190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90" name="Google Shape;90;p18"/>
          <p:cNvSpPr txBox="1">
            <a:spLocks noGrp="1"/>
          </p:cNvSpPr>
          <p:nvPr>
            <p:ph type="body" idx="1"/>
          </p:nvPr>
        </p:nvSpPr>
        <p:spPr>
          <a:xfrm>
            <a:off x="311700" y="1824875"/>
            <a:ext cx="7249500" cy="3287700"/>
          </a:xfrm>
          <a:prstGeom prst="rect">
            <a:avLst/>
          </a:prstGeom>
        </p:spPr>
        <p:txBody>
          <a:bodyPr spcFirstLastPara="1" wrap="square" lIns="91425" tIns="91425" rIns="91425" bIns="91425" anchor="t" anchorCtr="0">
            <a:noAutofit/>
          </a:bodyPr>
          <a:lstStyle/>
          <a:p>
            <a:pPr marL="342900" lvl="0" indent="-323850" algn="l" rtl="0">
              <a:lnSpc>
                <a:spcPct val="100000"/>
              </a:lnSpc>
              <a:spcBef>
                <a:spcPts val="0"/>
              </a:spcBef>
              <a:spcAft>
                <a:spcPts val="0"/>
              </a:spcAft>
              <a:buClr>
                <a:schemeClr val="dk1"/>
              </a:buClr>
              <a:buSzPts val="1500"/>
              <a:buChar char="●"/>
            </a:pPr>
            <a:r>
              <a:rPr lang="en" sz="1500">
                <a:solidFill>
                  <a:schemeClr val="dk1"/>
                </a:solidFill>
              </a:rPr>
              <a:t>Water is important for overall hydration. It helps cool our bodies, digest food, maintain joints, protect our bodies, and helps remove wastes through sweating and other body secretions. </a:t>
            </a:r>
            <a:endParaRPr sz="1500">
              <a:solidFill>
                <a:schemeClr val="dk1"/>
              </a:solidFill>
            </a:endParaRPr>
          </a:p>
          <a:p>
            <a:pPr marL="342900" lvl="0" indent="-323850" algn="l" rtl="0">
              <a:lnSpc>
                <a:spcPct val="100000"/>
              </a:lnSpc>
              <a:spcBef>
                <a:spcPts val="0"/>
              </a:spcBef>
              <a:spcAft>
                <a:spcPts val="0"/>
              </a:spcAft>
              <a:buClr>
                <a:schemeClr val="dk1"/>
              </a:buClr>
              <a:buSzPts val="1500"/>
              <a:buChar char="●"/>
            </a:pPr>
            <a:r>
              <a:rPr lang="en" sz="1500">
                <a:solidFill>
                  <a:schemeClr val="dk1"/>
                </a:solidFill>
              </a:rPr>
              <a:t>Kids can become easily dehydrated and they may not recognize signs of thirst. Signs of dehydration are: tiredness, dry mouth and lips, dizziness and headaches. </a:t>
            </a:r>
            <a:endParaRPr sz="1500">
              <a:solidFill>
                <a:schemeClr val="dk1"/>
              </a:solidFill>
            </a:endParaRPr>
          </a:p>
          <a:p>
            <a:pPr marL="342900" lvl="0" indent="-323850" algn="l" rtl="0">
              <a:lnSpc>
                <a:spcPct val="100000"/>
              </a:lnSpc>
              <a:spcBef>
                <a:spcPts val="0"/>
              </a:spcBef>
              <a:spcAft>
                <a:spcPts val="0"/>
              </a:spcAft>
              <a:buClr>
                <a:schemeClr val="dk1"/>
              </a:buClr>
              <a:buSzPts val="1500"/>
              <a:buChar char="●"/>
            </a:pPr>
            <a:r>
              <a:rPr lang="en" sz="1500">
                <a:solidFill>
                  <a:schemeClr val="dk1"/>
                </a:solidFill>
              </a:rPr>
              <a:t>Milk is great for growing children. It is a nutrient-rich and affordable source of many key nutrients like calcium, protein, and vitamins A and D. Low-fat or fat-free dairy foods every day is recommended by the Dietary Guidelines for Americans. </a:t>
            </a:r>
            <a:endParaRPr sz="1500">
              <a:solidFill>
                <a:schemeClr val="dk1"/>
              </a:solidFill>
            </a:endParaRPr>
          </a:p>
          <a:p>
            <a:pPr marL="342900" lvl="0" indent="-323850" algn="l" rtl="0">
              <a:lnSpc>
                <a:spcPct val="100000"/>
              </a:lnSpc>
              <a:spcBef>
                <a:spcPts val="0"/>
              </a:spcBef>
              <a:spcAft>
                <a:spcPts val="0"/>
              </a:spcAft>
              <a:buClr>
                <a:schemeClr val="dk1"/>
              </a:buClr>
              <a:buSzPts val="1500"/>
              <a:buChar char="●"/>
            </a:pPr>
            <a:r>
              <a:rPr lang="en" sz="1500">
                <a:solidFill>
                  <a:schemeClr val="dk1"/>
                </a:solidFill>
              </a:rPr>
              <a:t>Health Professionals recommend limiting beverages with added sugar like fruit-flavored punches, soft drinks, sports drinks and energy drinks. These drinks provide calories but little or no nutritional value. </a:t>
            </a:r>
            <a:endParaRPr sz="800">
              <a:solidFill>
                <a:schemeClr val="dk1"/>
              </a:solidFill>
            </a:endParaRPr>
          </a:p>
          <a:p>
            <a:pPr marL="457200" lvl="0" indent="0" algn="l" rtl="0">
              <a:spcBef>
                <a:spcPts val="0"/>
              </a:spcBef>
              <a:spcAft>
                <a:spcPts val="1600"/>
              </a:spcAft>
              <a:buNone/>
            </a:pPr>
            <a:endParaRPr sz="1200"/>
          </a:p>
        </p:txBody>
      </p:sp>
      <p:pic>
        <p:nvPicPr>
          <p:cNvPr id="91" name="Google Shape;91;p18">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p19"/>
          <p:cNvSpPr txBox="1">
            <a:spLocks noGrp="1"/>
          </p:cNvSpPr>
          <p:nvPr>
            <p:ph type="body" idx="1"/>
          </p:nvPr>
        </p:nvSpPr>
        <p:spPr>
          <a:xfrm>
            <a:off x="783550" y="1998050"/>
            <a:ext cx="5955000" cy="3189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500">
                <a:solidFill>
                  <a:schemeClr val="dk1"/>
                </a:solidFill>
              </a:rPr>
              <a:t>Water, milk, and 100% juice are the healthiest beverage choices. They help your body learn, play, and grow. </a:t>
            </a:r>
            <a:endParaRPr sz="1500">
              <a:solidFill>
                <a:schemeClr val="dk1"/>
              </a:solidFill>
            </a:endParaRPr>
          </a:p>
          <a:p>
            <a:pPr marL="0" lvl="0" indent="0" algn="l" rtl="0">
              <a:lnSpc>
                <a:spcPct val="100000"/>
              </a:lnSpc>
              <a:spcBef>
                <a:spcPts val="1600"/>
              </a:spcBef>
              <a:spcAft>
                <a:spcPts val="0"/>
              </a:spcAft>
              <a:buClr>
                <a:schemeClr val="dk1"/>
              </a:buClr>
              <a:buSzPts val="1100"/>
              <a:buFont typeface="Arial"/>
              <a:buNone/>
            </a:pPr>
            <a:r>
              <a:rPr lang="en" sz="1500">
                <a:solidFill>
                  <a:schemeClr val="dk1"/>
                </a:solidFill>
              </a:rPr>
              <a:t>Milk is a healthy and nutritious beverage. It has important nutrients like calcium, protein, vitamin A, vitamin D, and more. These nutrients and others work together to help your body grow healthfully, develop strong bones, and lean muscle.</a:t>
            </a:r>
            <a:endParaRPr sz="1500">
              <a:solidFill>
                <a:schemeClr val="dk1"/>
              </a:solidFill>
            </a:endParaRPr>
          </a:p>
          <a:p>
            <a:pPr marL="0" lvl="0" indent="0" algn="l" rtl="0">
              <a:lnSpc>
                <a:spcPct val="100000"/>
              </a:lnSpc>
              <a:spcBef>
                <a:spcPts val="1600"/>
              </a:spcBef>
              <a:spcAft>
                <a:spcPts val="0"/>
              </a:spcAft>
              <a:buClr>
                <a:schemeClr val="dk1"/>
              </a:buClr>
              <a:buSzPts val="1100"/>
              <a:buFont typeface="Arial"/>
              <a:buNone/>
            </a:pPr>
            <a:r>
              <a:rPr lang="en" sz="1500">
                <a:solidFill>
                  <a:schemeClr val="dk1"/>
                </a:solidFill>
              </a:rPr>
              <a:t>Whole fruits and vegetables give you many nutrients, but drinking 100% fruit juice can give you some of the same health benefits. Limit juice to 6 ounces (less than 1 cup) each day to make room for water and milk.</a:t>
            </a:r>
            <a:endParaRPr sz="1500">
              <a:solidFill>
                <a:schemeClr val="dk1"/>
              </a:solidFill>
            </a:endParaRPr>
          </a:p>
          <a:p>
            <a:pPr marL="0" lvl="0" indent="0" algn="l" rtl="0">
              <a:lnSpc>
                <a:spcPct val="100000"/>
              </a:lnSpc>
              <a:spcBef>
                <a:spcPts val="1600"/>
              </a:spcBef>
              <a:spcAft>
                <a:spcPts val="1600"/>
              </a:spcAft>
              <a:buNone/>
            </a:pPr>
            <a:endParaRPr sz="1500">
              <a:solidFill>
                <a:schemeClr val="dk1"/>
              </a:solidFill>
            </a:endParaRPr>
          </a:p>
        </p:txBody>
      </p:sp>
      <p:pic>
        <p:nvPicPr>
          <p:cNvPr id="97" name="Google Shape;97;p19"/>
          <p:cNvPicPr preferRelativeResize="0"/>
          <p:nvPr/>
        </p:nvPicPr>
        <p:blipFill>
          <a:blip r:embed="rId4">
            <a:alphaModFix/>
          </a:blip>
          <a:stretch>
            <a:fillRect/>
          </a:stretch>
        </p:blipFill>
        <p:spPr>
          <a:xfrm>
            <a:off x="7094600" y="1204821"/>
            <a:ext cx="504825" cy="525553"/>
          </a:xfrm>
          <a:prstGeom prst="rect">
            <a:avLst/>
          </a:prstGeom>
          <a:noFill/>
          <a:ln>
            <a:noFill/>
          </a:ln>
        </p:spPr>
      </p:pic>
      <p:pic>
        <p:nvPicPr>
          <p:cNvPr id="98" name="Google Shape;98;p19"/>
          <p:cNvPicPr preferRelativeResize="0"/>
          <p:nvPr/>
        </p:nvPicPr>
        <p:blipFill>
          <a:blip r:embed="rId5">
            <a:alphaModFix/>
          </a:blip>
          <a:stretch>
            <a:fillRect/>
          </a:stretch>
        </p:blipFill>
        <p:spPr>
          <a:xfrm>
            <a:off x="6578975" y="781408"/>
            <a:ext cx="352525" cy="784867"/>
          </a:xfrm>
          <a:prstGeom prst="rect">
            <a:avLst/>
          </a:prstGeom>
          <a:noFill/>
          <a:ln>
            <a:noFill/>
          </a:ln>
        </p:spPr>
      </p:pic>
      <p:pic>
        <p:nvPicPr>
          <p:cNvPr id="99" name="Google Shape;99;p19"/>
          <p:cNvPicPr preferRelativeResize="0"/>
          <p:nvPr/>
        </p:nvPicPr>
        <p:blipFill>
          <a:blip r:embed="rId6">
            <a:alphaModFix/>
          </a:blip>
          <a:stretch>
            <a:fillRect/>
          </a:stretch>
        </p:blipFill>
        <p:spPr>
          <a:xfrm>
            <a:off x="347950" y="2101931"/>
            <a:ext cx="352525" cy="352525"/>
          </a:xfrm>
          <a:prstGeom prst="rect">
            <a:avLst/>
          </a:prstGeom>
          <a:noFill/>
          <a:ln>
            <a:noFill/>
          </a:ln>
        </p:spPr>
      </p:pic>
      <p:pic>
        <p:nvPicPr>
          <p:cNvPr id="100" name="Google Shape;100;p19"/>
          <p:cNvPicPr preferRelativeResize="0"/>
          <p:nvPr/>
        </p:nvPicPr>
        <p:blipFill>
          <a:blip r:embed="rId6">
            <a:alphaModFix/>
          </a:blip>
          <a:stretch>
            <a:fillRect/>
          </a:stretch>
        </p:blipFill>
        <p:spPr>
          <a:xfrm>
            <a:off x="347950" y="2758271"/>
            <a:ext cx="352525" cy="352525"/>
          </a:xfrm>
          <a:prstGeom prst="rect">
            <a:avLst/>
          </a:prstGeom>
          <a:noFill/>
          <a:ln>
            <a:noFill/>
          </a:ln>
        </p:spPr>
      </p:pic>
      <p:pic>
        <p:nvPicPr>
          <p:cNvPr id="101" name="Google Shape;101;p19"/>
          <p:cNvPicPr preferRelativeResize="0"/>
          <p:nvPr/>
        </p:nvPicPr>
        <p:blipFill>
          <a:blip r:embed="rId6">
            <a:alphaModFix/>
          </a:blip>
          <a:stretch>
            <a:fillRect/>
          </a:stretch>
        </p:blipFill>
        <p:spPr>
          <a:xfrm>
            <a:off x="347950" y="3916075"/>
            <a:ext cx="352525" cy="352525"/>
          </a:xfrm>
          <a:prstGeom prst="rect">
            <a:avLst/>
          </a:prstGeom>
          <a:noFill/>
          <a:ln>
            <a:noFill/>
          </a:ln>
        </p:spPr>
      </p:pic>
      <p:pic>
        <p:nvPicPr>
          <p:cNvPr id="102" name="Google Shape;102;p19"/>
          <p:cNvPicPr preferRelativeResize="0"/>
          <p:nvPr/>
        </p:nvPicPr>
        <p:blipFill>
          <a:blip r:embed="rId4">
            <a:alphaModFix/>
          </a:blip>
          <a:stretch>
            <a:fillRect/>
          </a:stretch>
        </p:blipFill>
        <p:spPr>
          <a:xfrm>
            <a:off x="7677950" y="1204821"/>
            <a:ext cx="504825" cy="525553"/>
          </a:xfrm>
          <a:prstGeom prst="rect">
            <a:avLst/>
          </a:prstGeom>
          <a:noFill/>
          <a:ln>
            <a:noFill/>
          </a:ln>
        </p:spPr>
      </p:pic>
      <p:pic>
        <p:nvPicPr>
          <p:cNvPr id="103" name="Google Shape;103;p19"/>
          <p:cNvPicPr preferRelativeResize="0"/>
          <p:nvPr/>
        </p:nvPicPr>
        <p:blipFill>
          <a:blip r:embed="rId4">
            <a:alphaModFix/>
          </a:blip>
          <a:stretch>
            <a:fillRect/>
          </a:stretch>
        </p:blipFill>
        <p:spPr>
          <a:xfrm>
            <a:off x="8261300" y="1204821"/>
            <a:ext cx="504825" cy="525553"/>
          </a:xfrm>
          <a:prstGeom prst="rect">
            <a:avLst/>
          </a:prstGeom>
          <a:noFill/>
          <a:ln>
            <a:noFill/>
          </a:ln>
        </p:spPr>
      </p:pic>
      <p:sp>
        <p:nvSpPr>
          <p:cNvPr id="104" name="Google Shape;104;p19"/>
          <p:cNvSpPr txBox="1"/>
          <p:nvPr/>
        </p:nvSpPr>
        <p:spPr>
          <a:xfrm>
            <a:off x="6848175" y="446625"/>
            <a:ext cx="2231400" cy="57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Mark done in the box when finished reading.</a:t>
            </a:r>
            <a:endParaRPr>
              <a:solidFill>
                <a:schemeClr val="lt1"/>
              </a:solidFill>
            </a:endParaRPr>
          </a:p>
        </p:txBody>
      </p:sp>
      <p:pic>
        <p:nvPicPr>
          <p:cNvPr id="105" name="Google Shape;105;p19">
            <a:hlinkClick r:id="" action="ppaction://hlinkshowjump?jump=nextslide"/>
          </p:cNvPr>
          <p:cNvPicPr preferRelativeResize="0"/>
          <p:nvPr/>
        </p:nvPicPr>
        <p:blipFill>
          <a:blip r:embed="rId7">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9"/>
        <p:cNvGrpSpPr/>
        <p:nvPr/>
      </p:nvGrpSpPr>
      <p:grpSpPr>
        <a:xfrm>
          <a:off x="0" y="0"/>
          <a:ext cx="0" cy="0"/>
          <a:chOff x="0" y="0"/>
          <a:chExt cx="0" cy="0"/>
        </a:xfrm>
      </p:grpSpPr>
      <p:sp>
        <p:nvSpPr>
          <p:cNvPr id="110" name="Google Shape;110;p20"/>
          <p:cNvSpPr txBox="1">
            <a:spLocks noGrp="1"/>
          </p:cNvSpPr>
          <p:nvPr>
            <p:ph type="body" idx="1"/>
          </p:nvPr>
        </p:nvSpPr>
        <p:spPr>
          <a:xfrm>
            <a:off x="783550" y="1998050"/>
            <a:ext cx="4035300" cy="3189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500">
                <a:solidFill>
                  <a:schemeClr val="dk1"/>
                </a:solidFill>
              </a:rPr>
              <a:t>There are many beverage choices, and beverages are just as important to your health as the food you eat. Water is a healthy beverage. </a:t>
            </a:r>
            <a:endParaRPr sz="1500">
              <a:solidFill>
                <a:schemeClr val="dk1"/>
              </a:solidFill>
            </a:endParaRPr>
          </a:p>
          <a:p>
            <a:pPr marL="0" lvl="0" indent="0" algn="l" rtl="0">
              <a:lnSpc>
                <a:spcPct val="100000"/>
              </a:lnSpc>
              <a:spcBef>
                <a:spcPts val="1600"/>
              </a:spcBef>
              <a:spcAft>
                <a:spcPts val="0"/>
              </a:spcAft>
              <a:buNone/>
            </a:pPr>
            <a:r>
              <a:rPr lang="en" sz="1500">
                <a:solidFill>
                  <a:schemeClr val="dk1"/>
                </a:solidFill>
              </a:rPr>
              <a:t>Water is important for good health. Water helps cool your body by producing sweat, and it helps digest food by moving it through your body. It also removes waste.</a:t>
            </a:r>
            <a:endParaRPr sz="1500">
              <a:solidFill>
                <a:schemeClr val="dk1"/>
              </a:solidFill>
            </a:endParaRPr>
          </a:p>
          <a:p>
            <a:pPr marL="0" lvl="0" indent="0" algn="l" rtl="0">
              <a:lnSpc>
                <a:spcPct val="100000"/>
              </a:lnSpc>
              <a:spcBef>
                <a:spcPts val="1600"/>
              </a:spcBef>
              <a:spcAft>
                <a:spcPts val="1600"/>
              </a:spcAft>
              <a:buNone/>
            </a:pPr>
            <a:endParaRPr sz="1500">
              <a:solidFill>
                <a:schemeClr val="dk1"/>
              </a:solidFill>
            </a:endParaRPr>
          </a:p>
        </p:txBody>
      </p:sp>
      <p:pic>
        <p:nvPicPr>
          <p:cNvPr id="111" name="Google Shape;111;p20"/>
          <p:cNvPicPr preferRelativeResize="0"/>
          <p:nvPr/>
        </p:nvPicPr>
        <p:blipFill>
          <a:blip r:embed="rId4">
            <a:alphaModFix/>
          </a:blip>
          <a:stretch>
            <a:fillRect/>
          </a:stretch>
        </p:blipFill>
        <p:spPr>
          <a:xfrm>
            <a:off x="7094600" y="1204821"/>
            <a:ext cx="504825" cy="525553"/>
          </a:xfrm>
          <a:prstGeom prst="rect">
            <a:avLst/>
          </a:prstGeom>
          <a:noFill/>
          <a:ln>
            <a:noFill/>
          </a:ln>
        </p:spPr>
      </p:pic>
      <p:pic>
        <p:nvPicPr>
          <p:cNvPr id="112" name="Google Shape;112;p20"/>
          <p:cNvPicPr preferRelativeResize="0"/>
          <p:nvPr/>
        </p:nvPicPr>
        <p:blipFill>
          <a:blip r:embed="rId5">
            <a:alphaModFix/>
          </a:blip>
          <a:stretch>
            <a:fillRect/>
          </a:stretch>
        </p:blipFill>
        <p:spPr>
          <a:xfrm>
            <a:off x="6578975" y="781408"/>
            <a:ext cx="352525" cy="784867"/>
          </a:xfrm>
          <a:prstGeom prst="rect">
            <a:avLst/>
          </a:prstGeom>
          <a:noFill/>
          <a:ln>
            <a:noFill/>
          </a:ln>
        </p:spPr>
      </p:pic>
      <p:pic>
        <p:nvPicPr>
          <p:cNvPr id="113" name="Google Shape;113;p20"/>
          <p:cNvPicPr preferRelativeResize="0"/>
          <p:nvPr/>
        </p:nvPicPr>
        <p:blipFill>
          <a:blip r:embed="rId6">
            <a:alphaModFix/>
          </a:blip>
          <a:stretch>
            <a:fillRect/>
          </a:stretch>
        </p:blipFill>
        <p:spPr>
          <a:xfrm>
            <a:off x="347950" y="2101931"/>
            <a:ext cx="352525" cy="352525"/>
          </a:xfrm>
          <a:prstGeom prst="rect">
            <a:avLst/>
          </a:prstGeom>
          <a:noFill/>
          <a:ln>
            <a:noFill/>
          </a:ln>
        </p:spPr>
      </p:pic>
      <p:pic>
        <p:nvPicPr>
          <p:cNvPr id="114" name="Google Shape;114;p20"/>
          <p:cNvPicPr preferRelativeResize="0"/>
          <p:nvPr/>
        </p:nvPicPr>
        <p:blipFill>
          <a:blip r:embed="rId6">
            <a:alphaModFix/>
          </a:blip>
          <a:stretch>
            <a:fillRect/>
          </a:stretch>
        </p:blipFill>
        <p:spPr>
          <a:xfrm>
            <a:off x="347950" y="3236246"/>
            <a:ext cx="352525" cy="352525"/>
          </a:xfrm>
          <a:prstGeom prst="rect">
            <a:avLst/>
          </a:prstGeom>
          <a:noFill/>
          <a:ln>
            <a:noFill/>
          </a:ln>
        </p:spPr>
      </p:pic>
      <p:pic>
        <p:nvPicPr>
          <p:cNvPr id="115" name="Google Shape;115;p20"/>
          <p:cNvPicPr preferRelativeResize="0"/>
          <p:nvPr/>
        </p:nvPicPr>
        <p:blipFill>
          <a:blip r:embed="rId4">
            <a:alphaModFix/>
          </a:blip>
          <a:stretch>
            <a:fillRect/>
          </a:stretch>
        </p:blipFill>
        <p:spPr>
          <a:xfrm>
            <a:off x="7677950" y="1204821"/>
            <a:ext cx="504825" cy="525553"/>
          </a:xfrm>
          <a:prstGeom prst="rect">
            <a:avLst/>
          </a:prstGeom>
          <a:noFill/>
          <a:ln>
            <a:noFill/>
          </a:ln>
        </p:spPr>
      </p:pic>
      <p:sp>
        <p:nvSpPr>
          <p:cNvPr id="116" name="Google Shape;116;p20"/>
          <p:cNvSpPr txBox="1"/>
          <p:nvPr/>
        </p:nvSpPr>
        <p:spPr>
          <a:xfrm>
            <a:off x="6848175" y="446625"/>
            <a:ext cx="2231400" cy="57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Mark done in the box when finished reading.</a:t>
            </a:r>
            <a:endParaRPr>
              <a:solidFill>
                <a:schemeClr val="lt1"/>
              </a:solidFill>
            </a:endParaRPr>
          </a:p>
        </p:txBody>
      </p:sp>
      <p:pic>
        <p:nvPicPr>
          <p:cNvPr id="117" name="Google Shape;117;p20">
            <a:hlinkClick r:id="" action="ppaction://hlinkshowjump?jump=nextslide"/>
          </p:cNvPr>
          <p:cNvPicPr preferRelativeResize="0"/>
          <p:nvPr/>
        </p:nvPicPr>
        <p:blipFill>
          <a:blip r:embed="rId7">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1"/>
        <p:cNvGrpSpPr/>
        <p:nvPr/>
      </p:nvGrpSpPr>
      <p:grpSpPr>
        <a:xfrm>
          <a:off x="0" y="0"/>
          <a:ext cx="0" cy="0"/>
          <a:chOff x="0" y="0"/>
          <a:chExt cx="0" cy="0"/>
        </a:xfrm>
      </p:grpSpPr>
      <p:sp>
        <p:nvSpPr>
          <p:cNvPr id="122" name="Google Shape;122;p21"/>
          <p:cNvSpPr txBox="1">
            <a:spLocks noGrp="1"/>
          </p:cNvSpPr>
          <p:nvPr>
            <p:ph type="body" idx="1"/>
          </p:nvPr>
        </p:nvSpPr>
        <p:spPr>
          <a:xfrm>
            <a:off x="260000" y="1732275"/>
            <a:ext cx="1980900" cy="2810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400">
                <a:solidFill>
                  <a:schemeClr val="dk1"/>
                </a:solidFill>
              </a:rPr>
              <a:t>Sort the drinks into categories.</a:t>
            </a:r>
            <a:endParaRPr sz="1400">
              <a:solidFill>
                <a:schemeClr val="dk1"/>
              </a:solidFill>
            </a:endParaRPr>
          </a:p>
          <a:p>
            <a:pPr marL="0" lvl="0" indent="0" algn="l" rtl="0">
              <a:lnSpc>
                <a:spcPct val="100000"/>
              </a:lnSpc>
              <a:spcBef>
                <a:spcPts val="1600"/>
              </a:spcBef>
              <a:spcAft>
                <a:spcPts val="0"/>
              </a:spcAft>
              <a:buClr>
                <a:schemeClr val="dk1"/>
              </a:buClr>
              <a:buSzPts val="1100"/>
              <a:buFont typeface="Arial"/>
              <a:buNone/>
            </a:pPr>
            <a:r>
              <a:rPr lang="en" sz="1400">
                <a:solidFill>
                  <a:schemeClr val="dk1"/>
                </a:solidFill>
              </a:rPr>
              <a:t>Choose more of the beverages that help your body. </a:t>
            </a:r>
            <a:endParaRPr sz="1400">
              <a:solidFill>
                <a:schemeClr val="dk1"/>
              </a:solidFill>
            </a:endParaRPr>
          </a:p>
          <a:p>
            <a:pPr marL="0" lvl="0" indent="0" algn="l" rtl="0">
              <a:lnSpc>
                <a:spcPct val="100000"/>
              </a:lnSpc>
              <a:spcBef>
                <a:spcPts val="1600"/>
              </a:spcBef>
              <a:spcAft>
                <a:spcPts val="0"/>
              </a:spcAft>
              <a:buClr>
                <a:schemeClr val="dk1"/>
              </a:buClr>
              <a:buSzPts val="1100"/>
              <a:buFont typeface="Arial"/>
              <a:buNone/>
            </a:pPr>
            <a:r>
              <a:rPr lang="en" sz="1400">
                <a:solidFill>
                  <a:schemeClr val="dk1"/>
                </a:solidFill>
              </a:rPr>
              <a:t>Limit the beverages that do not help your body.</a:t>
            </a:r>
            <a:endParaRPr sz="1400">
              <a:solidFill>
                <a:schemeClr val="dk1"/>
              </a:solidFill>
            </a:endParaRPr>
          </a:p>
          <a:p>
            <a:pPr marL="0" lvl="0" indent="0" algn="l" rtl="0">
              <a:lnSpc>
                <a:spcPct val="100000"/>
              </a:lnSpc>
              <a:spcBef>
                <a:spcPts val="1600"/>
              </a:spcBef>
              <a:spcAft>
                <a:spcPts val="1600"/>
              </a:spcAft>
              <a:buNone/>
            </a:pPr>
            <a:r>
              <a:rPr lang="en" sz="1400">
                <a:solidFill>
                  <a:schemeClr val="dk1"/>
                </a:solidFill>
              </a:rPr>
              <a:t>When you are finished put a check mark in the done box.</a:t>
            </a:r>
            <a:endParaRPr sz="1400">
              <a:solidFill>
                <a:schemeClr val="dk1"/>
              </a:solidFill>
            </a:endParaRPr>
          </a:p>
        </p:txBody>
      </p:sp>
      <p:pic>
        <p:nvPicPr>
          <p:cNvPr id="123" name="Google Shape;123;p21"/>
          <p:cNvPicPr preferRelativeResize="0"/>
          <p:nvPr/>
        </p:nvPicPr>
        <p:blipFill>
          <a:blip r:embed="rId4">
            <a:alphaModFix/>
          </a:blip>
          <a:stretch>
            <a:fillRect/>
          </a:stretch>
        </p:blipFill>
        <p:spPr>
          <a:xfrm>
            <a:off x="2771500" y="3277537"/>
            <a:ext cx="551890" cy="977964"/>
          </a:xfrm>
          <a:prstGeom prst="rect">
            <a:avLst/>
          </a:prstGeom>
          <a:noFill/>
          <a:ln>
            <a:noFill/>
          </a:ln>
        </p:spPr>
      </p:pic>
      <p:pic>
        <p:nvPicPr>
          <p:cNvPr id="124" name="Google Shape;124;p21"/>
          <p:cNvPicPr preferRelativeResize="0"/>
          <p:nvPr/>
        </p:nvPicPr>
        <p:blipFill>
          <a:blip r:embed="rId5">
            <a:alphaModFix/>
          </a:blip>
          <a:stretch>
            <a:fillRect/>
          </a:stretch>
        </p:blipFill>
        <p:spPr>
          <a:xfrm>
            <a:off x="6928518" y="3293262"/>
            <a:ext cx="812108" cy="1038014"/>
          </a:xfrm>
          <a:prstGeom prst="rect">
            <a:avLst/>
          </a:prstGeom>
          <a:noFill/>
          <a:ln>
            <a:noFill/>
          </a:ln>
        </p:spPr>
      </p:pic>
      <p:pic>
        <p:nvPicPr>
          <p:cNvPr id="125" name="Google Shape;125;p21"/>
          <p:cNvPicPr preferRelativeResize="0"/>
          <p:nvPr/>
        </p:nvPicPr>
        <p:blipFill>
          <a:blip r:embed="rId6">
            <a:alphaModFix/>
          </a:blip>
          <a:stretch>
            <a:fillRect/>
          </a:stretch>
        </p:blipFill>
        <p:spPr>
          <a:xfrm>
            <a:off x="3782050" y="3293250"/>
            <a:ext cx="747822" cy="946525"/>
          </a:xfrm>
          <a:prstGeom prst="rect">
            <a:avLst/>
          </a:prstGeom>
          <a:noFill/>
          <a:ln>
            <a:noFill/>
          </a:ln>
        </p:spPr>
      </p:pic>
      <p:pic>
        <p:nvPicPr>
          <p:cNvPr id="126" name="Google Shape;126;p21"/>
          <p:cNvPicPr preferRelativeResize="0"/>
          <p:nvPr/>
        </p:nvPicPr>
        <p:blipFill>
          <a:blip r:embed="rId7">
            <a:alphaModFix/>
          </a:blip>
          <a:stretch>
            <a:fillRect/>
          </a:stretch>
        </p:blipFill>
        <p:spPr>
          <a:xfrm>
            <a:off x="4988521" y="3276099"/>
            <a:ext cx="491840" cy="980823"/>
          </a:xfrm>
          <a:prstGeom prst="rect">
            <a:avLst/>
          </a:prstGeom>
          <a:noFill/>
          <a:ln>
            <a:noFill/>
          </a:ln>
        </p:spPr>
      </p:pic>
      <p:pic>
        <p:nvPicPr>
          <p:cNvPr id="127" name="Google Shape;127;p21"/>
          <p:cNvPicPr preferRelativeResize="0"/>
          <p:nvPr/>
        </p:nvPicPr>
        <p:blipFill>
          <a:blip r:embed="rId8">
            <a:alphaModFix/>
          </a:blip>
          <a:stretch>
            <a:fillRect/>
          </a:stretch>
        </p:blipFill>
        <p:spPr>
          <a:xfrm>
            <a:off x="5962098" y="3293256"/>
            <a:ext cx="603362" cy="946509"/>
          </a:xfrm>
          <a:prstGeom prst="rect">
            <a:avLst/>
          </a:prstGeom>
          <a:noFill/>
          <a:ln>
            <a:noFill/>
          </a:ln>
        </p:spPr>
      </p:pic>
      <p:sp>
        <p:nvSpPr>
          <p:cNvPr id="128" name="Google Shape;128;p21"/>
          <p:cNvSpPr txBox="1"/>
          <p:nvPr/>
        </p:nvSpPr>
        <p:spPr>
          <a:xfrm>
            <a:off x="2745800" y="4331275"/>
            <a:ext cx="603300" cy="669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Milk</a:t>
            </a:r>
            <a:endParaRPr/>
          </a:p>
        </p:txBody>
      </p:sp>
      <p:sp>
        <p:nvSpPr>
          <p:cNvPr id="129" name="Google Shape;129;p21"/>
          <p:cNvSpPr txBox="1"/>
          <p:nvPr/>
        </p:nvSpPr>
        <p:spPr>
          <a:xfrm>
            <a:off x="3782050" y="4331275"/>
            <a:ext cx="603300" cy="63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Soft drink</a:t>
            </a:r>
            <a:endParaRPr/>
          </a:p>
        </p:txBody>
      </p:sp>
      <p:sp>
        <p:nvSpPr>
          <p:cNvPr id="130" name="Google Shape;130;p21"/>
          <p:cNvSpPr txBox="1"/>
          <p:nvPr/>
        </p:nvSpPr>
        <p:spPr>
          <a:xfrm>
            <a:off x="4868975" y="4331175"/>
            <a:ext cx="747900" cy="669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Sports drink</a:t>
            </a:r>
            <a:endParaRPr/>
          </a:p>
        </p:txBody>
      </p:sp>
      <p:sp>
        <p:nvSpPr>
          <p:cNvPr id="131" name="Google Shape;131;p21"/>
          <p:cNvSpPr txBox="1"/>
          <p:nvPr/>
        </p:nvSpPr>
        <p:spPr>
          <a:xfrm>
            <a:off x="5926500" y="4331175"/>
            <a:ext cx="692400" cy="63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Water</a:t>
            </a:r>
            <a:endParaRPr/>
          </a:p>
        </p:txBody>
      </p:sp>
      <p:sp>
        <p:nvSpPr>
          <p:cNvPr id="132" name="Google Shape;132;p21"/>
          <p:cNvSpPr txBox="1"/>
          <p:nvPr/>
        </p:nvSpPr>
        <p:spPr>
          <a:xfrm>
            <a:off x="6928525" y="4331175"/>
            <a:ext cx="812100" cy="669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Orange Juce</a:t>
            </a:r>
            <a:endParaRPr/>
          </a:p>
        </p:txBody>
      </p:sp>
      <p:pic>
        <p:nvPicPr>
          <p:cNvPr id="133" name="Google Shape;133;p21"/>
          <p:cNvPicPr preferRelativeResize="0"/>
          <p:nvPr/>
        </p:nvPicPr>
        <p:blipFill>
          <a:blip r:embed="rId9">
            <a:alphaModFix/>
          </a:blip>
          <a:stretch>
            <a:fillRect/>
          </a:stretch>
        </p:blipFill>
        <p:spPr>
          <a:xfrm>
            <a:off x="7788325" y="738425"/>
            <a:ext cx="551900" cy="361363"/>
          </a:xfrm>
          <a:prstGeom prst="rect">
            <a:avLst/>
          </a:prstGeom>
          <a:noFill/>
          <a:ln>
            <a:noFill/>
          </a:ln>
        </p:spPr>
      </p:pic>
      <p:pic>
        <p:nvPicPr>
          <p:cNvPr id="134" name="Google Shape;134;p21"/>
          <p:cNvPicPr preferRelativeResize="0"/>
          <p:nvPr/>
        </p:nvPicPr>
        <p:blipFill>
          <a:blip r:embed="rId10">
            <a:alphaModFix/>
          </a:blip>
          <a:stretch>
            <a:fillRect/>
          </a:stretch>
        </p:blipFill>
        <p:spPr>
          <a:xfrm>
            <a:off x="8419125" y="618771"/>
            <a:ext cx="504825" cy="525553"/>
          </a:xfrm>
          <a:prstGeom prst="rect">
            <a:avLst/>
          </a:prstGeom>
          <a:noFill/>
          <a:ln>
            <a:noFill/>
          </a:ln>
        </p:spPr>
      </p:pic>
      <p:pic>
        <p:nvPicPr>
          <p:cNvPr id="135" name="Google Shape;135;p21">
            <a:hlinkClick r:id="" action="ppaction://hlinkshowjump?jump=nextslide"/>
          </p:cNvPr>
          <p:cNvPicPr preferRelativeResize="0"/>
          <p:nvPr/>
        </p:nvPicPr>
        <p:blipFill>
          <a:blip r:embed="rId11">
            <a:alphaModFix/>
          </a:blip>
          <a:stretch>
            <a:fillRect/>
          </a:stretch>
        </p:blipFill>
        <p:spPr>
          <a:xfrm>
            <a:off x="8009125" y="4017625"/>
            <a:ext cx="797650" cy="7976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1194</Words>
  <Application>Microsoft Office PowerPoint</Application>
  <PresentationFormat>On-screen Show (16:9)</PresentationFormat>
  <Paragraphs>91</Paragraphs>
  <Slides>23</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Beach</dc:creator>
  <cp:lastModifiedBy>Kim Beach</cp:lastModifiedBy>
  <cp:revision>1</cp:revision>
  <dcterms:modified xsi:type="dcterms:W3CDTF">2021-01-04T22:04:23Z</dcterms:modified>
</cp:coreProperties>
</file>