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C451C7-C059-45F8-90B7-154D2D51D273}">
  <a:tblStyle styleId="{D9C451C7-C059-45F8-90B7-154D2D51D273}"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69E6D16-9D04-4F17-AF08-9DD4BD200F4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748881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9936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437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961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754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588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831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607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201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639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39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054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9536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7023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1355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4768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1698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153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372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403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4320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6094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236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1328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7905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4825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603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279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354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994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320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878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685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8" name="Google Shape;4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_1">
    <p:bg>
      <p:bgPr>
        <a:solidFill>
          <a:srgbClr val="FFFFFF"/>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6.png"/><Relationship Id="rId10" Type="http://schemas.openxmlformats.org/officeDocument/2006/relationships/image" Target="../media/image2.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6.xml"/><Relationship Id="rId16"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41.png"/><Relationship Id="rId5" Type="http://schemas.openxmlformats.org/officeDocument/2006/relationships/image" Target="../media/image26.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39.pn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2.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18.png"/><Relationship Id="rId10" Type="http://schemas.openxmlformats.org/officeDocument/2006/relationships/image" Target="../media/image59.png"/><Relationship Id="rId4" Type="http://schemas.openxmlformats.org/officeDocument/2006/relationships/image" Target="../media/image26.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png"/><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image" Target="../media/image69.png"/><Relationship Id="rId17" Type="http://schemas.openxmlformats.org/officeDocument/2006/relationships/image" Target="../media/image2.png"/><Relationship Id="rId2" Type="http://schemas.openxmlformats.org/officeDocument/2006/relationships/notesSlide" Target="../notesSlides/notesSlide27.xml"/><Relationship Id="rId16"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68.png"/><Relationship Id="rId5" Type="http://schemas.openxmlformats.org/officeDocument/2006/relationships/image" Target="../media/image18.png"/><Relationship Id="rId15" Type="http://schemas.openxmlformats.org/officeDocument/2006/relationships/image" Target="../media/image72.png"/><Relationship Id="rId10"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9.png"/><Relationship Id="rId1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slide" Target="slide5.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hyperlink" Target="https://forms.gle/6XgfPzuMdyGK6NSp7"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forms.gle/HARncRoE9BY9xC2W6" TargetMode="External"/><Relationship Id="rId5" Type="http://schemas.openxmlformats.org/officeDocument/2006/relationships/image" Target="../media/image14.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slide" Target="slide23.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hyperlink" Target="http://www.youtube.com/watch?v=cgD-pZXiTNs&amp;list=PLjFF28kApSw4Cl0Mpnko9PgZF2JxHdagj"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Google Shape;55;p14">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
        <p:nvSpPr>
          <p:cNvPr id="56" name="Google Shape;56;p14"/>
          <p:cNvSpPr txBox="1"/>
          <p:nvPr/>
        </p:nvSpPr>
        <p:spPr>
          <a:xfrm>
            <a:off x="7246475" y="1321350"/>
            <a:ext cx="1560300" cy="153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Arial"/>
                <a:ea typeface="Arial"/>
                <a:cs typeface="Arial"/>
                <a:sym typeface="Arial"/>
              </a:rPr>
              <a:t>Educator Guide</a:t>
            </a: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pic>
        <p:nvPicPr>
          <p:cNvPr id="130" name="Google Shape;130;p23"/>
          <p:cNvPicPr preferRelativeResize="0"/>
          <p:nvPr/>
        </p:nvPicPr>
        <p:blipFill rotWithShape="1">
          <a:blip r:embed="rId4">
            <a:alphaModFix/>
          </a:blip>
          <a:srcRect/>
          <a:stretch/>
        </p:blipFill>
        <p:spPr>
          <a:xfrm>
            <a:off x="7587900" y="2149600"/>
            <a:ext cx="1388935" cy="1774702"/>
          </a:xfrm>
          <a:prstGeom prst="rect">
            <a:avLst/>
          </a:prstGeom>
          <a:noFill/>
          <a:ln>
            <a:noFill/>
          </a:ln>
        </p:spPr>
      </p:pic>
      <p:pic>
        <p:nvPicPr>
          <p:cNvPr id="131" name="Google Shape;131;p23"/>
          <p:cNvPicPr preferRelativeResize="0"/>
          <p:nvPr/>
        </p:nvPicPr>
        <p:blipFill rotWithShape="1">
          <a:blip r:embed="rId5">
            <a:alphaModFix/>
          </a:blip>
          <a:srcRect/>
          <a:stretch/>
        </p:blipFill>
        <p:spPr>
          <a:xfrm>
            <a:off x="7831332" y="1130925"/>
            <a:ext cx="574732" cy="372552"/>
          </a:xfrm>
          <a:prstGeom prst="rect">
            <a:avLst/>
          </a:prstGeom>
          <a:noFill/>
          <a:ln>
            <a:noFill/>
          </a:ln>
        </p:spPr>
      </p:pic>
      <p:pic>
        <p:nvPicPr>
          <p:cNvPr id="132" name="Google Shape;132;p23"/>
          <p:cNvPicPr preferRelativeResize="0"/>
          <p:nvPr/>
        </p:nvPicPr>
        <p:blipFill rotWithShape="1">
          <a:blip r:embed="rId6">
            <a:alphaModFix/>
          </a:blip>
          <a:srcRect/>
          <a:stretch/>
        </p:blipFill>
        <p:spPr>
          <a:xfrm>
            <a:off x="231107" y="2959406"/>
            <a:ext cx="1388935" cy="1774702"/>
          </a:xfrm>
          <a:prstGeom prst="rect">
            <a:avLst/>
          </a:prstGeom>
          <a:noFill/>
          <a:ln>
            <a:noFill/>
          </a:ln>
        </p:spPr>
      </p:pic>
      <p:pic>
        <p:nvPicPr>
          <p:cNvPr id="133" name="Google Shape;133;p23"/>
          <p:cNvPicPr preferRelativeResize="0"/>
          <p:nvPr/>
        </p:nvPicPr>
        <p:blipFill rotWithShape="1">
          <a:blip r:embed="rId7">
            <a:alphaModFix/>
          </a:blip>
          <a:srcRect/>
          <a:stretch/>
        </p:blipFill>
        <p:spPr>
          <a:xfrm>
            <a:off x="1902702" y="2687025"/>
            <a:ext cx="1388935" cy="1774702"/>
          </a:xfrm>
          <a:prstGeom prst="rect">
            <a:avLst/>
          </a:prstGeom>
          <a:noFill/>
          <a:ln>
            <a:noFill/>
          </a:ln>
        </p:spPr>
      </p:pic>
      <p:pic>
        <p:nvPicPr>
          <p:cNvPr id="134" name="Google Shape;134;p23"/>
          <p:cNvPicPr preferRelativeResize="0"/>
          <p:nvPr/>
        </p:nvPicPr>
        <p:blipFill rotWithShape="1">
          <a:blip r:embed="rId8">
            <a:alphaModFix/>
          </a:blip>
          <a:srcRect/>
          <a:stretch/>
        </p:blipFill>
        <p:spPr>
          <a:xfrm>
            <a:off x="3685097" y="3175975"/>
            <a:ext cx="1416303" cy="1774702"/>
          </a:xfrm>
          <a:prstGeom prst="rect">
            <a:avLst/>
          </a:prstGeom>
          <a:noFill/>
          <a:ln>
            <a:noFill/>
          </a:ln>
        </p:spPr>
      </p:pic>
      <p:pic>
        <p:nvPicPr>
          <p:cNvPr id="135" name="Google Shape;135;p23"/>
          <p:cNvPicPr preferRelativeResize="0"/>
          <p:nvPr/>
        </p:nvPicPr>
        <p:blipFill rotWithShape="1">
          <a:blip r:embed="rId9">
            <a:alphaModFix/>
          </a:blip>
          <a:srcRect/>
          <a:stretch/>
        </p:blipFill>
        <p:spPr>
          <a:xfrm>
            <a:off x="5650176" y="2699024"/>
            <a:ext cx="1388950" cy="1750704"/>
          </a:xfrm>
          <a:prstGeom prst="rect">
            <a:avLst/>
          </a:prstGeom>
          <a:noFill/>
          <a:ln>
            <a:noFill/>
          </a:ln>
        </p:spPr>
      </p:pic>
      <p:pic>
        <p:nvPicPr>
          <p:cNvPr id="136" name="Google Shape;136;p23">
            <a:hlinkClick r:id="" action="ppaction://hlinkshowjump?jump=nextslide"/>
          </p:cNvPr>
          <p:cNvPicPr preferRelativeResize="0"/>
          <p:nvPr/>
        </p:nvPicPr>
        <p:blipFill rotWithShape="1">
          <a:blip r:embed="rId10">
            <a:alphaModFix/>
          </a:blip>
          <a:srcRect/>
          <a:stretch/>
        </p:blipFill>
        <p:spPr>
          <a:xfrm>
            <a:off x="8009125" y="4017625"/>
            <a:ext cx="797650" cy="797650"/>
          </a:xfrm>
          <a:prstGeom prst="rect">
            <a:avLst/>
          </a:prstGeom>
          <a:noFill/>
          <a:ln>
            <a:noFill/>
          </a:ln>
        </p:spPr>
      </p:pic>
      <p:pic>
        <p:nvPicPr>
          <p:cNvPr id="137" name="Google Shape;137;p23"/>
          <p:cNvPicPr preferRelativeResize="0"/>
          <p:nvPr/>
        </p:nvPicPr>
        <p:blipFill rotWithShape="1">
          <a:blip r:embed="rId11">
            <a:alphaModFix/>
          </a:blip>
          <a:srcRect/>
          <a:stretch/>
        </p:blipFill>
        <p:spPr>
          <a:xfrm>
            <a:off x="8475163" y="981175"/>
            <a:ext cx="501675" cy="522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4"/>
          <p:cNvSpPr txBox="1">
            <a:spLocks noGrp="1"/>
          </p:cNvSpPr>
          <p:nvPr>
            <p:ph type="body" idx="1"/>
          </p:nvPr>
        </p:nvSpPr>
        <p:spPr>
          <a:xfrm>
            <a:off x="593550" y="1997250"/>
            <a:ext cx="6135900" cy="257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Using your senses (sight, touch, smell, taste, and hearing), investigate food at your next meal. Share your findings by completing the chart on the next slide. Use the examples below to help your investigation.</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b="1">
                <a:solidFill>
                  <a:srgbClr val="DA291C"/>
                </a:solidFill>
              </a:rPr>
              <a:t>Sight:</a:t>
            </a:r>
            <a:r>
              <a:rPr lang="en" sz="1500" b="1">
                <a:solidFill>
                  <a:schemeClr val="dk1"/>
                </a:solidFill>
              </a:rPr>
              <a:t> </a:t>
            </a:r>
            <a:r>
              <a:rPr lang="en" sz="1500">
                <a:solidFill>
                  <a:schemeClr val="dk1"/>
                </a:solidFill>
              </a:rPr>
              <a:t>What is the shape, color, and size?</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Touch:</a:t>
            </a:r>
            <a:r>
              <a:rPr lang="en" sz="1500">
                <a:solidFill>
                  <a:schemeClr val="dk1"/>
                </a:solidFill>
              </a:rPr>
              <a:t> Is it smooth, bumpy, or rough?</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Smell:</a:t>
            </a:r>
            <a:r>
              <a:rPr lang="en" sz="1500">
                <a:solidFill>
                  <a:schemeClr val="dk1"/>
                </a:solidFill>
              </a:rPr>
              <a:t> Is there an odor or fragrance?</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Taste:</a:t>
            </a:r>
            <a:r>
              <a:rPr lang="en" sz="1500">
                <a:solidFill>
                  <a:schemeClr val="dk1"/>
                </a:solidFill>
              </a:rPr>
              <a:t> How does it taste? Salty? Sweet? Spicy?</a:t>
            </a:r>
            <a:endParaRPr sz="1500">
              <a:solidFill>
                <a:schemeClr val="dk1"/>
              </a:solidFill>
            </a:endParaRPr>
          </a:p>
          <a:p>
            <a:pPr marL="0" lvl="0" indent="0" algn="l" rtl="0">
              <a:lnSpc>
                <a:spcPct val="100000"/>
              </a:lnSpc>
              <a:spcBef>
                <a:spcPts val="600"/>
              </a:spcBef>
              <a:spcAft>
                <a:spcPts val="600"/>
              </a:spcAft>
              <a:buSzPts val="1800"/>
              <a:buNone/>
            </a:pPr>
            <a:r>
              <a:rPr lang="en" sz="1500" b="1">
                <a:solidFill>
                  <a:srgbClr val="DA291C"/>
                </a:solidFill>
              </a:rPr>
              <a:t>Hearing:</a:t>
            </a:r>
            <a:r>
              <a:rPr lang="en" sz="1500">
                <a:solidFill>
                  <a:schemeClr val="dk1"/>
                </a:solidFill>
              </a:rPr>
              <a:t> Does it crunch, pop, or snap?</a:t>
            </a:r>
            <a:endParaRPr sz="1500">
              <a:solidFill>
                <a:schemeClr val="dk1"/>
              </a:solidFill>
            </a:endParaRPr>
          </a:p>
        </p:txBody>
      </p:sp>
      <p:pic>
        <p:nvPicPr>
          <p:cNvPr id="143" name="Google Shape;143;p24"/>
          <p:cNvPicPr preferRelativeResize="0"/>
          <p:nvPr/>
        </p:nvPicPr>
        <p:blipFill rotWithShape="1">
          <a:blip r:embed="rId4">
            <a:alphaModFix/>
          </a:blip>
          <a:srcRect/>
          <a:stretch/>
        </p:blipFill>
        <p:spPr>
          <a:xfrm>
            <a:off x="6921950" y="882326"/>
            <a:ext cx="1767275" cy="2856050"/>
          </a:xfrm>
          <a:prstGeom prst="rect">
            <a:avLst/>
          </a:prstGeom>
          <a:noFill/>
          <a:ln>
            <a:noFill/>
          </a:ln>
        </p:spPr>
      </p:pic>
      <p:pic>
        <p:nvPicPr>
          <p:cNvPr id="144" name="Google Shape;144;p24">
            <a:hlinkClick r:id="" action="ppaction://hlinkshowjump?jump=nextslide"/>
          </p:cNvPr>
          <p:cNvPicPr preferRelativeResize="0"/>
          <p:nvPr/>
        </p:nvPicPr>
        <p:blipFill rotWithShape="1">
          <a:blip r:embed="rId5">
            <a:alphaModFix/>
          </a:blip>
          <a:src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5"/>
          <p:cNvSpPr txBox="1">
            <a:spLocks noGrp="1"/>
          </p:cNvSpPr>
          <p:nvPr>
            <p:ph type="body" idx="1"/>
          </p:nvPr>
        </p:nvSpPr>
        <p:spPr>
          <a:xfrm>
            <a:off x="464100" y="1780675"/>
            <a:ext cx="1720500" cy="63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1400" b="1">
                <a:solidFill>
                  <a:srgbClr val="DA291C"/>
                </a:solidFill>
              </a:rPr>
              <a:t>What food did you investigate?</a:t>
            </a:r>
            <a:endParaRPr sz="1400" b="1">
              <a:solidFill>
                <a:srgbClr val="DA291C"/>
              </a:solidFill>
            </a:endParaRPr>
          </a:p>
        </p:txBody>
      </p:sp>
      <p:sp>
        <p:nvSpPr>
          <p:cNvPr id="150" name="Google Shape;150;p25"/>
          <p:cNvSpPr txBox="1">
            <a:spLocks noGrp="1"/>
          </p:cNvSpPr>
          <p:nvPr>
            <p:ph type="body" idx="1"/>
          </p:nvPr>
        </p:nvSpPr>
        <p:spPr>
          <a:xfrm>
            <a:off x="2360925" y="1780675"/>
            <a:ext cx="1813200" cy="69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1400" b="1">
                <a:solidFill>
                  <a:srgbClr val="DA291C"/>
                </a:solidFill>
              </a:rPr>
              <a:t>What senses did you use?</a:t>
            </a:r>
            <a:endParaRPr sz="1400" b="1">
              <a:solidFill>
                <a:srgbClr val="DA291C"/>
              </a:solidFill>
            </a:endParaRPr>
          </a:p>
        </p:txBody>
      </p:sp>
      <p:sp>
        <p:nvSpPr>
          <p:cNvPr id="151" name="Google Shape;151;p25"/>
          <p:cNvSpPr txBox="1">
            <a:spLocks noGrp="1"/>
          </p:cNvSpPr>
          <p:nvPr>
            <p:ph type="body" idx="1"/>
          </p:nvPr>
        </p:nvSpPr>
        <p:spPr>
          <a:xfrm>
            <a:off x="4458650" y="1996975"/>
            <a:ext cx="2808600" cy="63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1400" b="1">
                <a:solidFill>
                  <a:srgbClr val="DA291C"/>
                </a:solidFill>
              </a:rPr>
              <a:t>Describe the food here.</a:t>
            </a:r>
            <a:endParaRPr sz="1400" b="1">
              <a:solidFill>
                <a:srgbClr val="DA291C"/>
              </a:solidFill>
            </a:endParaRPr>
          </a:p>
        </p:txBody>
      </p:sp>
      <p:graphicFrame>
        <p:nvGraphicFramePr>
          <p:cNvPr id="152" name="Google Shape;152;p25"/>
          <p:cNvGraphicFramePr/>
          <p:nvPr/>
        </p:nvGraphicFramePr>
        <p:xfrm>
          <a:off x="417150" y="2414275"/>
          <a:ext cx="3000000" cy="3000000"/>
        </p:xfrm>
        <a:graphic>
          <a:graphicData uri="http://schemas.openxmlformats.org/drawingml/2006/table">
            <a:tbl>
              <a:tblPr>
                <a:noFill/>
                <a:tableStyleId>{969E6D16-9D04-4F17-AF08-9DD4BD200F4C}</a:tableStyleId>
              </a:tblPr>
              <a:tblGrid>
                <a:gridCol w="1902100"/>
                <a:gridCol w="2118000"/>
                <a:gridCol w="3292250"/>
              </a:tblGrid>
              <a:tr h="785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r h="785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r h="785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bl>
          </a:graphicData>
        </a:graphic>
      </p:graphicFrame>
      <p:pic>
        <p:nvPicPr>
          <p:cNvPr id="153" name="Google Shape;153;p25"/>
          <p:cNvPicPr preferRelativeResize="0"/>
          <p:nvPr/>
        </p:nvPicPr>
        <p:blipFill rotWithShape="1">
          <a:blip r:embed="rId4">
            <a:alphaModFix/>
          </a:blip>
          <a:srcRect/>
          <a:stretch/>
        </p:blipFill>
        <p:spPr>
          <a:xfrm>
            <a:off x="7465925" y="631925"/>
            <a:ext cx="987485" cy="1595850"/>
          </a:xfrm>
          <a:prstGeom prst="rect">
            <a:avLst/>
          </a:prstGeom>
          <a:noFill/>
          <a:ln>
            <a:noFill/>
          </a:ln>
        </p:spPr>
      </p:pic>
      <p:pic>
        <p:nvPicPr>
          <p:cNvPr id="154" name="Google Shape;154;p25">
            <a:hlinkClick r:id="" action="ppaction://hlinkshowjump?jump=nextslide"/>
          </p:cNvPr>
          <p:cNvPicPr preferRelativeResize="0"/>
          <p:nvPr/>
        </p:nvPicPr>
        <p:blipFill rotWithShape="1">
          <a:blip r:embed="rId5">
            <a:alphaModFix/>
          </a:blip>
          <a:src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pic>
        <p:nvPicPr>
          <p:cNvPr id="159" name="Google Shape;159;p26">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pic>
        <p:nvPicPr>
          <p:cNvPr id="164" name="Google Shape;164;p27">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8"/>
          <p:cNvSpPr txBox="1">
            <a:spLocks noGrp="1"/>
          </p:cNvSpPr>
          <p:nvPr>
            <p:ph type="body" idx="1"/>
          </p:nvPr>
        </p:nvSpPr>
        <p:spPr>
          <a:xfrm>
            <a:off x="915275" y="1934150"/>
            <a:ext cx="4533000" cy="263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rgbClr val="13B257"/>
                </a:solidFill>
              </a:rPr>
              <a:t>Instructions</a:t>
            </a:r>
            <a:endParaRPr sz="2200" b="1">
              <a:solidFill>
                <a:srgbClr val="13B257"/>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On the next 2 slides a meal is shown. One food group is missing from each meal. Identify the missing food group and write the name of the group. What food could you add to complete the meal?</a:t>
            </a:r>
            <a:r>
              <a:rPr lang="en"/>
              <a:t> </a:t>
            </a:r>
            <a:endParaRPr/>
          </a:p>
          <a:p>
            <a:pPr marL="0" lvl="0" indent="0" algn="l" rtl="0">
              <a:lnSpc>
                <a:spcPct val="115000"/>
              </a:lnSpc>
              <a:spcBef>
                <a:spcPts val="1600"/>
              </a:spcBef>
              <a:spcAft>
                <a:spcPts val="1600"/>
              </a:spcAft>
              <a:buSzPts val="1800"/>
              <a:buNone/>
            </a:pPr>
            <a:endParaRPr/>
          </a:p>
        </p:txBody>
      </p:sp>
      <p:pic>
        <p:nvPicPr>
          <p:cNvPr id="170" name="Google Shape;170;p28"/>
          <p:cNvPicPr preferRelativeResize="0"/>
          <p:nvPr/>
        </p:nvPicPr>
        <p:blipFill rotWithShape="1">
          <a:blip r:embed="rId4">
            <a:alphaModFix/>
          </a:blip>
          <a:srcRect/>
          <a:stretch/>
        </p:blipFill>
        <p:spPr>
          <a:xfrm>
            <a:off x="5586750" y="2011850"/>
            <a:ext cx="2261350" cy="2070713"/>
          </a:xfrm>
          <a:prstGeom prst="rect">
            <a:avLst/>
          </a:prstGeom>
          <a:noFill/>
          <a:ln>
            <a:noFill/>
          </a:ln>
        </p:spPr>
      </p:pic>
      <p:pic>
        <p:nvPicPr>
          <p:cNvPr id="171" name="Google Shape;171;p28">
            <a:hlinkClick r:id="" action="ppaction://hlinkshowjump?jump=nextslide"/>
          </p:cNvPr>
          <p:cNvPicPr preferRelativeResize="0"/>
          <p:nvPr/>
        </p:nvPicPr>
        <p:blipFill rotWithShape="1">
          <a:blip r:embed="rId5">
            <a:alphaModFix/>
          </a:blip>
          <a:src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pic>
        <p:nvPicPr>
          <p:cNvPr id="176" name="Google Shape;176;p29">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pic>
        <p:nvPicPr>
          <p:cNvPr id="177" name="Google Shape;177;p29"/>
          <p:cNvPicPr preferRelativeResize="0"/>
          <p:nvPr/>
        </p:nvPicPr>
        <p:blipFill rotWithShape="1">
          <a:blip r:embed="rId5">
            <a:alphaModFix/>
          </a:blip>
          <a:srcRect/>
          <a:stretch/>
        </p:blipFill>
        <p:spPr>
          <a:xfrm>
            <a:off x="146582" y="4636550"/>
            <a:ext cx="574732" cy="372552"/>
          </a:xfrm>
          <a:prstGeom prst="rect">
            <a:avLst/>
          </a:prstGeom>
          <a:noFill/>
          <a:ln>
            <a:noFill/>
          </a:ln>
        </p:spPr>
      </p:pic>
      <p:pic>
        <p:nvPicPr>
          <p:cNvPr id="178" name="Google Shape;178;p29"/>
          <p:cNvPicPr preferRelativeResize="0"/>
          <p:nvPr/>
        </p:nvPicPr>
        <p:blipFill rotWithShape="1">
          <a:blip r:embed="rId6">
            <a:alphaModFix/>
          </a:blip>
          <a:srcRect/>
          <a:stretch/>
        </p:blipFill>
        <p:spPr>
          <a:xfrm>
            <a:off x="790412" y="4486800"/>
            <a:ext cx="501675" cy="522300"/>
          </a:xfrm>
          <a:prstGeom prst="rect">
            <a:avLst/>
          </a:prstGeom>
          <a:noFill/>
          <a:ln>
            <a:noFill/>
          </a:ln>
        </p:spPr>
      </p:pic>
      <p:pic>
        <p:nvPicPr>
          <p:cNvPr id="179" name="Google Shape;179;p29"/>
          <p:cNvPicPr preferRelativeResize="0"/>
          <p:nvPr/>
        </p:nvPicPr>
        <p:blipFill rotWithShape="1">
          <a:blip r:embed="rId7">
            <a:alphaModFix/>
          </a:blip>
          <a:srcRect/>
          <a:stretch/>
        </p:blipFill>
        <p:spPr>
          <a:xfrm>
            <a:off x="7922775" y="2779925"/>
            <a:ext cx="1133406" cy="1166518"/>
          </a:xfrm>
          <a:prstGeom prst="rect">
            <a:avLst/>
          </a:prstGeom>
          <a:noFill/>
          <a:ln>
            <a:noFill/>
          </a:ln>
        </p:spPr>
      </p:pic>
      <p:pic>
        <p:nvPicPr>
          <p:cNvPr id="180" name="Google Shape;180;p29"/>
          <p:cNvPicPr preferRelativeResize="0"/>
          <p:nvPr/>
        </p:nvPicPr>
        <p:blipFill rotWithShape="1">
          <a:blip r:embed="rId8">
            <a:alphaModFix/>
          </a:blip>
          <a:srcRect/>
          <a:stretch/>
        </p:blipFill>
        <p:spPr>
          <a:xfrm>
            <a:off x="6314504" y="2571750"/>
            <a:ext cx="1163071" cy="1197048"/>
          </a:xfrm>
          <a:prstGeom prst="rect">
            <a:avLst/>
          </a:prstGeom>
          <a:noFill/>
          <a:ln>
            <a:noFill/>
          </a:ln>
        </p:spPr>
      </p:pic>
      <p:pic>
        <p:nvPicPr>
          <p:cNvPr id="181" name="Google Shape;181;p29"/>
          <p:cNvPicPr preferRelativeResize="0"/>
          <p:nvPr/>
        </p:nvPicPr>
        <p:blipFill rotWithShape="1">
          <a:blip r:embed="rId9">
            <a:alphaModFix/>
          </a:blip>
          <a:srcRect/>
          <a:stretch/>
        </p:blipFill>
        <p:spPr>
          <a:xfrm>
            <a:off x="7249152" y="2016402"/>
            <a:ext cx="1163071" cy="1197048"/>
          </a:xfrm>
          <a:prstGeom prst="rect">
            <a:avLst/>
          </a:prstGeom>
          <a:noFill/>
          <a:ln>
            <a:noFill/>
          </a:ln>
        </p:spPr>
      </p:pic>
      <p:pic>
        <p:nvPicPr>
          <p:cNvPr id="182" name="Google Shape;182;p29"/>
          <p:cNvPicPr preferRelativeResize="0"/>
          <p:nvPr/>
        </p:nvPicPr>
        <p:blipFill rotWithShape="1">
          <a:blip r:embed="rId10">
            <a:alphaModFix/>
          </a:blip>
          <a:srcRect/>
          <a:stretch/>
        </p:blipFill>
        <p:spPr>
          <a:xfrm>
            <a:off x="5720852" y="3946452"/>
            <a:ext cx="1163071" cy="1197048"/>
          </a:xfrm>
          <a:prstGeom prst="rect">
            <a:avLst/>
          </a:prstGeom>
          <a:noFill/>
          <a:ln>
            <a:noFill/>
          </a:ln>
        </p:spPr>
      </p:pic>
      <p:pic>
        <p:nvPicPr>
          <p:cNvPr id="183" name="Google Shape;183;p29"/>
          <p:cNvPicPr preferRelativeResize="0"/>
          <p:nvPr/>
        </p:nvPicPr>
        <p:blipFill rotWithShape="1">
          <a:blip r:embed="rId11">
            <a:alphaModFix/>
          </a:blip>
          <a:srcRect/>
          <a:stretch/>
        </p:blipFill>
        <p:spPr>
          <a:xfrm>
            <a:off x="6705202" y="3497002"/>
            <a:ext cx="1163071" cy="1197048"/>
          </a:xfrm>
          <a:prstGeom prst="rect">
            <a:avLst/>
          </a:prstGeom>
          <a:noFill/>
          <a:ln>
            <a:noFill/>
          </a:ln>
        </p:spPr>
      </p:pic>
      <p:pic>
        <p:nvPicPr>
          <p:cNvPr id="184" name="Google Shape;184;p29"/>
          <p:cNvPicPr preferRelativeResize="0"/>
          <p:nvPr/>
        </p:nvPicPr>
        <p:blipFill rotWithShape="1">
          <a:blip r:embed="rId12">
            <a:alphaModFix/>
          </a:blip>
          <a:srcRect/>
          <a:stretch/>
        </p:blipFill>
        <p:spPr>
          <a:xfrm>
            <a:off x="1610827" y="3768802"/>
            <a:ext cx="1163071" cy="1197048"/>
          </a:xfrm>
          <a:prstGeom prst="rect">
            <a:avLst/>
          </a:prstGeom>
          <a:noFill/>
          <a:ln>
            <a:noFill/>
          </a:ln>
        </p:spPr>
      </p:pic>
      <p:pic>
        <p:nvPicPr>
          <p:cNvPr id="185" name="Google Shape;185;p29"/>
          <p:cNvPicPr preferRelativeResize="0"/>
          <p:nvPr/>
        </p:nvPicPr>
        <p:blipFill rotWithShape="1">
          <a:blip r:embed="rId13">
            <a:alphaModFix/>
          </a:blip>
          <a:srcRect/>
          <a:stretch/>
        </p:blipFill>
        <p:spPr>
          <a:xfrm>
            <a:off x="212027" y="1626477"/>
            <a:ext cx="1163071" cy="1197048"/>
          </a:xfrm>
          <a:prstGeom prst="rect">
            <a:avLst/>
          </a:prstGeom>
          <a:noFill/>
          <a:ln>
            <a:noFill/>
          </a:ln>
        </p:spPr>
      </p:pic>
      <p:pic>
        <p:nvPicPr>
          <p:cNvPr id="186" name="Google Shape;186;p29"/>
          <p:cNvPicPr preferRelativeResize="0"/>
          <p:nvPr/>
        </p:nvPicPr>
        <p:blipFill rotWithShape="1">
          <a:blip r:embed="rId14">
            <a:alphaModFix/>
          </a:blip>
          <a:srcRect/>
          <a:stretch/>
        </p:blipFill>
        <p:spPr>
          <a:xfrm>
            <a:off x="1435552" y="1626477"/>
            <a:ext cx="1163071" cy="1197048"/>
          </a:xfrm>
          <a:prstGeom prst="rect">
            <a:avLst/>
          </a:prstGeom>
          <a:noFill/>
          <a:ln>
            <a:noFill/>
          </a:ln>
        </p:spPr>
      </p:pic>
      <p:pic>
        <p:nvPicPr>
          <p:cNvPr id="187" name="Google Shape;187;p29"/>
          <p:cNvPicPr preferRelativeResize="0"/>
          <p:nvPr/>
        </p:nvPicPr>
        <p:blipFill rotWithShape="1">
          <a:blip r:embed="rId15">
            <a:alphaModFix/>
          </a:blip>
          <a:srcRect/>
          <a:stretch/>
        </p:blipFill>
        <p:spPr>
          <a:xfrm>
            <a:off x="47952" y="2959502"/>
            <a:ext cx="1163071" cy="1197048"/>
          </a:xfrm>
          <a:prstGeom prst="rect">
            <a:avLst/>
          </a:prstGeom>
          <a:noFill/>
          <a:ln>
            <a:noFill/>
          </a:ln>
        </p:spPr>
      </p:pic>
      <p:pic>
        <p:nvPicPr>
          <p:cNvPr id="188" name="Google Shape;188;p29"/>
          <p:cNvPicPr preferRelativeResize="0"/>
          <p:nvPr/>
        </p:nvPicPr>
        <p:blipFill rotWithShape="1">
          <a:blip r:embed="rId16">
            <a:alphaModFix/>
          </a:blip>
          <a:srcRect/>
          <a:stretch/>
        </p:blipFill>
        <p:spPr>
          <a:xfrm>
            <a:off x="1292077" y="2764664"/>
            <a:ext cx="1163071" cy="11970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pic>
        <p:nvPicPr>
          <p:cNvPr id="193" name="Google Shape;193;p30">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31"/>
          <p:cNvSpPr txBox="1">
            <a:spLocks noGrp="1"/>
          </p:cNvSpPr>
          <p:nvPr>
            <p:ph type="body" idx="1"/>
          </p:nvPr>
        </p:nvSpPr>
        <p:spPr>
          <a:xfrm>
            <a:off x="992975" y="1964125"/>
            <a:ext cx="7028400" cy="216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rgbClr val="13B257"/>
                </a:solidFill>
              </a:rPr>
              <a:t>Instructions</a:t>
            </a:r>
            <a:endParaRPr sz="2200" b="1">
              <a:solidFill>
                <a:srgbClr val="13B257"/>
              </a:solidFill>
            </a:endParaRPr>
          </a:p>
          <a:p>
            <a:pPr marL="0" lvl="0" indent="0" algn="l" rtl="0">
              <a:lnSpc>
                <a:spcPct val="115000"/>
              </a:lnSpc>
              <a:spcBef>
                <a:spcPts val="0"/>
              </a:spcBef>
              <a:spcAft>
                <a:spcPts val="1600"/>
              </a:spcAft>
              <a:buSzPts val="1800"/>
              <a:buNone/>
            </a:pPr>
            <a:r>
              <a:rPr lang="en">
                <a:solidFill>
                  <a:schemeClr val="dk1"/>
                </a:solidFill>
              </a:rPr>
              <a:t>On the next 2 slides a meal is shown. One food group is missing from each meal. Identify the missing food group and write the name of the group. What food could you add to complete the meal? </a:t>
            </a:r>
            <a:endParaRPr>
              <a:solidFill>
                <a:schemeClr val="dk1"/>
              </a:solidFill>
            </a:endParaRPr>
          </a:p>
        </p:txBody>
      </p:sp>
      <p:pic>
        <p:nvPicPr>
          <p:cNvPr id="199" name="Google Shape;199;p31">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body" idx="1"/>
          </p:nvPr>
        </p:nvSpPr>
        <p:spPr>
          <a:xfrm>
            <a:off x="3497850" y="17569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group is missing?</a:t>
            </a:r>
            <a:endParaRPr sz="1600">
              <a:solidFill>
                <a:schemeClr val="dk1"/>
              </a:solidFill>
            </a:endParaRPr>
          </a:p>
        </p:txBody>
      </p:sp>
      <p:sp>
        <p:nvSpPr>
          <p:cNvPr id="205" name="Google Shape;205;p32"/>
          <p:cNvSpPr/>
          <p:nvPr/>
        </p:nvSpPr>
        <p:spPr>
          <a:xfrm>
            <a:off x="3617875" y="22104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2"/>
          <p:cNvSpPr txBox="1">
            <a:spLocks noGrp="1"/>
          </p:cNvSpPr>
          <p:nvPr>
            <p:ph type="body" idx="1"/>
          </p:nvPr>
        </p:nvSpPr>
        <p:spPr>
          <a:xfrm>
            <a:off x="3481650" y="32304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can you add?</a:t>
            </a:r>
            <a:endParaRPr sz="1600">
              <a:solidFill>
                <a:schemeClr val="dk1"/>
              </a:solidFill>
            </a:endParaRPr>
          </a:p>
        </p:txBody>
      </p:sp>
      <p:sp>
        <p:nvSpPr>
          <p:cNvPr id="207" name="Google Shape;207;p32"/>
          <p:cNvSpPr/>
          <p:nvPr/>
        </p:nvSpPr>
        <p:spPr>
          <a:xfrm>
            <a:off x="3601675" y="36839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2"/>
          <p:cNvSpPr txBox="1"/>
          <p:nvPr/>
        </p:nvSpPr>
        <p:spPr>
          <a:xfrm>
            <a:off x="371300" y="4239575"/>
            <a:ext cx="2573100" cy="50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Peanut butter and banana sandwich with a glass of milk</a:t>
            </a:r>
            <a:endParaRPr sz="1400" b="0" i="0" u="none" strike="noStrike" cap="none">
              <a:solidFill>
                <a:srgbClr val="000000"/>
              </a:solidFill>
              <a:latin typeface="Arial"/>
              <a:ea typeface="Arial"/>
              <a:cs typeface="Arial"/>
              <a:sym typeface="Arial"/>
            </a:endParaRPr>
          </a:p>
        </p:txBody>
      </p:sp>
      <p:pic>
        <p:nvPicPr>
          <p:cNvPr id="209" name="Google Shape;209;p32">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5" title="Navigating Our Digital Google Slides, HyperDoc.mp4">
            <a:hlinkClick r:id="rId4"/>
          </p:cNvPr>
          <p:cNvPicPr preferRelativeResize="0"/>
          <p:nvPr/>
        </p:nvPicPr>
        <p:blipFill rotWithShape="1">
          <a:blip r:embed="rId5">
            <a:alphaModFix/>
          </a:blip>
          <a:srcRect/>
          <a:stretch/>
        </p:blipFill>
        <p:spPr>
          <a:xfrm>
            <a:off x="5538901" y="759075"/>
            <a:ext cx="3388525" cy="1884876"/>
          </a:xfrm>
          <a:prstGeom prst="rect">
            <a:avLst/>
          </a:prstGeom>
          <a:noFill/>
          <a:ln>
            <a:noFill/>
          </a:ln>
        </p:spPr>
      </p:pic>
      <p:pic>
        <p:nvPicPr>
          <p:cNvPr id="62" name="Google Shape;62;p15" title="Adding HyperDoc to Google Classroom .mp4">
            <a:hlinkClick r:id="rId6"/>
          </p:cNvPr>
          <p:cNvPicPr preferRelativeResize="0"/>
          <p:nvPr/>
        </p:nvPicPr>
        <p:blipFill rotWithShape="1">
          <a:blip r:embed="rId7">
            <a:alphaModFix/>
          </a:blip>
          <a:srcRect/>
          <a:stretch/>
        </p:blipFill>
        <p:spPr>
          <a:xfrm>
            <a:off x="5538900" y="3137400"/>
            <a:ext cx="3388525" cy="1826634"/>
          </a:xfrm>
          <a:prstGeom prst="rect">
            <a:avLst/>
          </a:prstGeom>
          <a:noFill/>
          <a:ln>
            <a:noFill/>
          </a:ln>
        </p:spPr>
      </p:pic>
      <p:sp>
        <p:nvSpPr>
          <p:cNvPr id="63" name="Google Shape;63;p15"/>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Navigating Digital Google Slides </a:t>
            </a: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Using HyperDoc:</a:t>
            </a:r>
            <a:endParaRPr sz="1400" b="0" i="0" u="none" strike="noStrike" cap="none">
              <a:solidFill>
                <a:srgbClr val="FFFFFF"/>
              </a:solidFill>
              <a:latin typeface="Arial"/>
              <a:ea typeface="Arial"/>
              <a:cs typeface="Arial"/>
              <a:sym typeface="Arial"/>
            </a:endParaRPr>
          </a:p>
        </p:txBody>
      </p:sp>
      <p:sp>
        <p:nvSpPr>
          <p:cNvPr id="64" name="Google Shape;64;p15"/>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A9E0"/>
                </a:solidFill>
                <a:latin typeface="Arial"/>
                <a:ea typeface="Arial"/>
                <a:cs typeface="Arial"/>
                <a:sym typeface="Arial"/>
              </a:rPr>
              <a:t>Adding HyperDoc to Google Classroom:</a:t>
            </a:r>
            <a:endParaRPr sz="1400" b="0" i="0" u="none" strike="noStrike" cap="none">
              <a:solidFill>
                <a:srgbClr val="00A9E0"/>
              </a:solidFill>
              <a:latin typeface="Arial"/>
              <a:ea typeface="Arial"/>
              <a:cs typeface="Arial"/>
              <a:sym typeface="Arial"/>
            </a:endParaRPr>
          </a:p>
        </p:txBody>
      </p:sp>
      <p:sp>
        <p:nvSpPr>
          <p:cNvPr id="65" name="Google Shape;65;p15"/>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You are using the Educator Guide, which includes notes and instructional videos.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Watch these 2 videos as an introduction to using the Builder Series.</a:t>
            </a: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The Builder Series is an interactive HyperDoc that includes aligned standards, facts, and slides labeled “Educator Guide” that are hidden from student view when presenting this material.  </a:t>
            </a: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To make hidden slides viewable, simply select the slides, right click, and deselect Skip Slide. </a:t>
            </a:r>
            <a:endParaRPr sz="1400" b="0" i="0" u="none" strike="noStrike" cap="none">
              <a:solidFill>
                <a:srgbClr val="000000"/>
              </a:solidFill>
              <a:latin typeface="Arial"/>
              <a:ea typeface="Arial"/>
              <a:cs typeface="Arial"/>
              <a:sym typeface="Arial"/>
            </a:endParaRPr>
          </a:p>
        </p:txBody>
      </p:sp>
      <p:pic>
        <p:nvPicPr>
          <p:cNvPr id="66" name="Google Shape;66;p15"/>
          <p:cNvPicPr preferRelativeResize="0"/>
          <p:nvPr/>
        </p:nvPicPr>
        <p:blipFill rotWithShape="1">
          <a:blip r:embed="rId8">
            <a:alphaModFix/>
          </a:blip>
          <a:srcRect/>
          <a:stretch/>
        </p:blipFill>
        <p:spPr>
          <a:xfrm>
            <a:off x="505325" y="2814475"/>
            <a:ext cx="361950" cy="428625"/>
          </a:xfrm>
          <a:prstGeom prst="rect">
            <a:avLst/>
          </a:prstGeom>
          <a:noFill/>
          <a:ln>
            <a:noFill/>
          </a:ln>
        </p:spPr>
      </p:pic>
      <p:pic>
        <p:nvPicPr>
          <p:cNvPr id="67" name="Google Shape;67;p15"/>
          <p:cNvPicPr preferRelativeResize="0"/>
          <p:nvPr/>
        </p:nvPicPr>
        <p:blipFill rotWithShape="1">
          <a:blip r:embed="rId9">
            <a:alphaModFix/>
          </a:blip>
          <a:srcRect/>
          <a:stretch/>
        </p:blipFill>
        <p:spPr>
          <a:xfrm>
            <a:off x="505325" y="3457075"/>
            <a:ext cx="361950" cy="428625"/>
          </a:xfrm>
          <a:prstGeom prst="rect">
            <a:avLst/>
          </a:prstGeom>
          <a:noFill/>
          <a:ln>
            <a:noFill/>
          </a:ln>
        </p:spPr>
      </p:pic>
      <p:pic>
        <p:nvPicPr>
          <p:cNvPr id="68" name="Google Shape;68;p15"/>
          <p:cNvPicPr preferRelativeResize="0"/>
          <p:nvPr/>
        </p:nvPicPr>
        <p:blipFill rotWithShape="1">
          <a:blip r:embed="rId10">
            <a:alphaModFix/>
          </a:blip>
          <a:srcRect/>
          <a:stretch/>
        </p:blipFill>
        <p:spPr>
          <a:xfrm>
            <a:off x="505325" y="4491800"/>
            <a:ext cx="361950" cy="42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3"/>
          <p:cNvSpPr txBox="1">
            <a:spLocks noGrp="1"/>
          </p:cNvSpPr>
          <p:nvPr>
            <p:ph type="body" idx="1"/>
          </p:nvPr>
        </p:nvSpPr>
        <p:spPr>
          <a:xfrm>
            <a:off x="3497850" y="17569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group is missing?</a:t>
            </a:r>
            <a:endParaRPr sz="1600">
              <a:solidFill>
                <a:schemeClr val="dk1"/>
              </a:solidFill>
            </a:endParaRPr>
          </a:p>
        </p:txBody>
      </p:sp>
      <p:sp>
        <p:nvSpPr>
          <p:cNvPr id="215" name="Google Shape;215;p33"/>
          <p:cNvSpPr/>
          <p:nvPr/>
        </p:nvSpPr>
        <p:spPr>
          <a:xfrm>
            <a:off x="3617875" y="22104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3"/>
          <p:cNvSpPr txBox="1">
            <a:spLocks noGrp="1"/>
          </p:cNvSpPr>
          <p:nvPr>
            <p:ph type="body" idx="1"/>
          </p:nvPr>
        </p:nvSpPr>
        <p:spPr>
          <a:xfrm>
            <a:off x="3481650" y="32304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can you add?</a:t>
            </a:r>
            <a:endParaRPr sz="1600">
              <a:solidFill>
                <a:schemeClr val="dk1"/>
              </a:solidFill>
            </a:endParaRPr>
          </a:p>
        </p:txBody>
      </p:sp>
      <p:sp>
        <p:nvSpPr>
          <p:cNvPr id="217" name="Google Shape;217;p33"/>
          <p:cNvSpPr/>
          <p:nvPr/>
        </p:nvSpPr>
        <p:spPr>
          <a:xfrm>
            <a:off x="3601675" y="36839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3"/>
          <p:cNvSpPr txBox="1"/>
          <p:nvPr/>
        </p:nvSpPr>
        <p:spPr>
          <a:xfrm>
            <a:off x="379950" y="4163850"/>
            <a:ext cx="2573100" cy="50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Tacos with tortillas, hamburger, lettuce, tomato, and cheese</a:t>
            </a:r>
            <a:endParaRPr sz="1400" b="0" i="0" u="none" strike="noStrike" cap="none">
              <a:solidFill>
                <a:srgbClr val="000000"/>
              </a:solidFill>
              <a:latin typeface="Arial"/>
              <a:ea typeface="Arial"/>
              <a:cs typeface="Arial"/>
              <a:sym typeface="Arial"/>
            </a:endParaRPr>
          </a:p>
        </p:txBody>
      </p:sp>
      <p:pic>
        <p:nvPicPr>
          <p:cNvPr id="219" name="Google Shape;219;p33">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34"/>
          <p:cNvSpPr txBox="1">
            <a:spLocks noGrp="1"/>
          </p:cNvSpPr>
          <p:nvPr>
            <p:ph type="body" idx="1"/>
          </p:nvPr>
        </p:nvSpPr>
        <p:spPr>
          <a:xfrm>
            <a:off x="623400" y="1916875"/>
            <a:ext cx="2752800" cy="2583000"/>
          </a:xfrm>
          <a:prstGeom prst="rect">
            <a:avLst/>
          </a:prstGeom>
          <a:solidFill>
            <a:srgbClr val="FDBE40"/>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rPr>
              <a:t>Using your knowledge of how to build a plate that includes all food groups, write 3–4 sentences about the importance of eating from ALL food groups. </a:t>
            </a:r>
            <a:endParaRPr>
              <a:solidFill>
                <a:schemeClr val="dk1"/>
              </a:solidFill>
            </a:endParaRPr>
          </a:p>
        </p:txBody>
      </p:sp>
      <p:sp>
        <p:nvSpPr>
          <p:cNvPr id="225" name="Google Shape;225;p34"/>
          <p:cNvSpPr/>
          <p:nvPr/>
        </p:nvSpPr>
        <p:spPr>
          <a:xfrm>
            <a:off x="3566075" y="1906975"/>
            <a:ext cx="4224900" cy="2583000"/>
          </a:xfrm>
          <a:prstGeom prst="rect">
            <a:avLst/>
          </a:prstGeom>
          <a:solidFill>
            <a:schemeClr val="lt1"/>
          </a:solid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6" name="Google Shape;226;p34">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231" name="Google Shape;231;p35">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pic>
        <p:nvPicPr>
          <p:cNvPr id="236" name="Google Shape;236;p36">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37"/>
          <p:cNvSpPr txBox="1">
            <a:spLocks noGrp="1"/>
          </p:cNvSpPr>
          <p:nvPr>
            <p:ph type="body" idx="1"/>
          </p:nvPr>
        </p:nvSpPr>
        <p:spPr>
          <a:xfrm>
            <a:off x="208075" y="1627375"/>
            <a:ext cx="14067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400">
                <a:solidFill>
                  <a:schemeClr val="dk1"/>
                </a:solidFill>
              </a:rPr>
              <a:t>What activities would you be willing to start doing at home? Drag your choices to the box on the right.</a:t>
            </a:r>
            <a:endParaRPr sz="1400">
              <a:solidFill>
                <a:schemeClr val="dk1"/>
              </a:solidFill>
            </a:endParaRPr>
          </a:p>
        </p:txBody>
      </p:sp>
      <p:pic>
        <p:nvPicPr>
          <p:cNvPr id="242" name="Google Shape;242;p37"/>
          <p:cNvPicPr preferRelativeResize="0"/>
          <p:nvPr/>
        </p:nvPicPr>
        <p:blipFill rotWithShape="1">
          <a:blip r:embed="rId4">
            <a:alphaModFix/>
          </a:blip>
          <a:srcRect/>
          <a:stretch/>
        </p:blipFill>
        <p:spPr>
          <a:xfrm>
            <a:off x="7606857" y="992775"/>
            <a:ext cx="574732" cy="372552"/>
          </a:xfrm>
          <a:prstGeom prst="rect">
            <a:avLst/>
          </a:prstGeom>
          <a:noFill/>
          <a:ln>
            <a:noFill/>
          </a:ln>
        </p:spPr>
      </p:pic>
      <p:pic>
        <p:nvPicPr>
          <p:cNvPr id="243" name="Google Shape;243;p37"/>
          <p:cNvPicPr preferRelativeResize="0"/>
          <p:nvPr/>
        </p:nvPicPr>
        <p:blipFill rotWithShape="1">
          <a:blip r:embed="rId5">
            <a:alphaModFix/>
          </a:blip>
          <a:srcRect/>
          <a:stretch/>
        </p:blipFill>
        <p:spPr>
          <a:xfrm>
            <a:off x="8250688" y="843025"/>
            <a:ext cx="501675" cy="522300"/>
          </a:xfrm>
          <a:prstGeom prst="rect">
            <a:avLst/>
          </a:prstGeom>
          <a:noFill/>
          <a:ln>
            <a:noFill/>
          </a:ln>
        </p:spPr>
      </p:pic>
      <p:pic>
        <p:nvPicPr>
          <p:cNvPr id="244" name="Google Shape;244;p37"/>
          <p:cNvPicPr preferRelativeResize="0"/>
          <p:nvPr/>
        </p:nvPicPr>
        <p:blipFill rotWithShape="1">
          <a:blip r:embed="rId6">
            <a:alphaModFix/>
          </a:blip>
          <a:srcRect/>
          <a:stretch/>
        </p:blipFill>
        <p:spPr>
          <a:xfrm>
            <a:off x="107975" y="3946000"/>
            <a:ext cx="1506803" cy="912774"/>
          </a:xfrm>
          <a:prstGeom prst="rect">
            <a:avLst/>
          </a:prstGeom>
          <a:noFill/>
          <a:ln>
            <a:noFill/>
          </a:ln>
        </p:spPr>
      </p:pic>
      <p:pic>
        <p:nvPicPr>
          <p:cNvPr id="245" name="Google Shape;245;p37"/>
          <p:cNvPicPr preferRelativeResize="0"/>
          <p:nvPr/>
        </p:nvPicPr>
        <p:blipFill rotWithShape="1">
          <a:blip r:embed="rId7">
            <a:alphaModFix/>
          </a:blip>
          <a:srcRect/>
          <a:stretch/>
        </p:blipFill>
        <p:spPr>
          <a:xfrm>
            <a:off x="3411625" y="3257500"/>
            <a:ext cx="1253255" cy="883797"/>
          </a:xfrm>
          <a:prstGeom prst="rect">
            <a:avLst/>
          </a:prstGeom>
          <a:noFill/>
          <a:ln>
            <a:noFill/>
          </a:ln>
        </p:spPr>
      </p:pic>
      <p:pic>
        <p:nvPicPr>
          <p:cNvPr id="246" name="Google Shape;246;p37"/>
          <p:cNvPicPr preferRelativeResize="0"/>
          <p:nvPr/>
        </p:nvPicPr>
        <p:blipFill rotWithShape="1">
          <a:blip r:embed="rId8">
            <a:alphaModFix/>
          </a:blip>
          <a:srcRect/>
          <a:stretch/>
        </p:blipFill>
        <p:spPr>
          <a:xfrm>
            <a:off x="1738413" y="1539475"/>
            <a:ext cx="1543025" cy="920018"/>
          </a:xfrm>
          <a:prstGeom prst="rect">
            <a:avLst/>
          </a:prstGeom>
          <a:noFill/>
          <a:ln>
            <a:noFill/>
          </a:ln>
        </p:spPr>
      </p:pic>
      <p:pic>
        <p:nvPicPr>
          <p:cNvPr id="247" name="Google Shape;247;p37"/>
          <p:cNvPicPr preferRelativeResize="0"/>
          <p:nvPr/>
        </p:nvPicPr>
        <p:blipFill rotWithShape="1">
          <a:blip r:embed="rId9">
            <a:alphaModFix/>
          </a:blip>
          <a:srcRect/>
          <a:stretch/>
        </p:blipFill>
        <p:spPr>
          <a:xfrm>
            <a:off x="3136350" y="4336601"/>
            <a:ext cx="1405384" cy="434654"/>
          </a:xfrm>
          <a:prstGeom prst="rect">
            <a:avLst/>
          </a:prstGeom>
          <a:noFill/>
          <a:ln>
            <a:noFill/>
          </a:ln>
        </p:spPr>
      </p:pic>
      <p:pic>
        <p:nvPicPr>
          <p:cNvPr id="248" name="Google Shape;248;p37"/>
          <p:cNvPicPr preferRelativeResize="0"/>
          <p:nvPr/>
        </p:nvPicPr>
        <p:blipFill rotWithShape="1">
          <a:blip r:embed="rId10">
            <a:alphaModFix/>
          </a:blip>
          <a:srcRect/>
          <a:stretch/>
        </p:blipFill>
        <p:spPr>
          <a:xfrm>
            <a:off x="3448270" y="1238800"/>
            <a:ext cx="1347430" cy="1332940"/>
          </a:xfrm>
          <a:prstGeom prst="rect">
            <a:avLst/>
          </a:prstGeom>
          <a:noFill/>
          <a:ln>
            <a:noFill/>
          </a:ln>
        </p:spPr>
      </p:pic>
      <p:pic>
        <p:nvPicPr>
          <p:cNvPr id="249" name="Google Shape;249;p37"/>
          <p:cNvPicPr preferRelativeResize="0"/>
          <p:nvPr/>
        </p:nvPicPr>
        <p:blipFill rotWithShape="1">
          <a:blip r:embed="rId11">
            <a:alphaModFix/>
          </a:blip>
          <a:srcRect/>
          <a:stretch/>
        </p:blipFill>
        <p:spPr>
          <a:xfrm>
            <a:off x="2045075" y="2651876"/>
            <a:ext cx="1521292" cy="456387"/>
          </a:xfrm>
          <a:prstGeom prst="rect">
            <a:avLst/>
          </a:prstGeom>
          <a:noFill/>
          <a:ln>
            <a:noFill/>
          </a:ln>
        </p:spPr>
      </p:pic>
      <p:pic>
        <p:nvPicPr>
          <p:cNvPr id="250" name="Google Shape;250;p37"/>
          <p:cNvPicPr preferRelativeResize="0"/>
          <p:nvPr/>
        </p:nvPicPr>
        <p:blipFill rotWithShape="1">
          <a:blip r:embed="rId12">
            <a:alphaModFix/>
          </a:blip>
          <a:srcRect/>
          <a:stretch/>
        </p:blipFill>
        <p:spPr>
          <a:xfrm>
            <a:off x="1872363" y="3409500"/>
            <a:ext cx="1006400" cy="1491250"/>
          </a:xfrm>
          <a:prstGeom prst="rect">
            <a:avLst/>
          </a:prstGeom>
          <a:noFill/>
          <a:ln>
            <a:noFill/>
          </a:ln>
        </p:spPr>
      </p:pic>
      <p:pic>
        <p:nvPicPr>
          <p:cNvPr id="251" name="Google Shape;251;p37">
            <a:hlinkClick r:id="" action="ppaction://hlinkshowjump?jump=nextslide"/>
          </p:cNvPr>
          <p:cNvPicPr preferRelativeResize="0"/>
          <p:nvPr/>
        </p:nvPicPr>
        <p:blipFill rotWithShape="1">
          <a:blip r:embed="rId13">
            <a:alphaModFix/>
          </a:blip>
          <a:srcRect/>
          <a:stretch/>
        </p:blipFill>
        <p:spPr>
          <a:xfrm>
            <a:off x="8009125" y="4017625"/>
            <a:ext cx="797650" cy="79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pic>
        <p:nvPicPr>
          <p:cNvPr id="256" name="Google Shape;256;p38">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p39"/>
          <p:cNvSpPr txBox="1">
            <a:spLocks noGrp="1"/>
          </p:cNvSpPr>
          <p:nvPr>
            <p:ph type="body" idx="1"/>
          </p:nvPr>
        </p:nvSpPr>
        <p:spPr>
          <a:xfrm>
            <a:off x="992975" y="1960050"/>
            <a:ext cx="6648600" cy="260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rgbClr val="E57200"/>
                </a:solidFill>
              </a:rPr>
              <a:t>Instructions</a:t>
            </a:r>
            <a:endParaRPr sz="2200" b="1">
              <a:solidFill>
                <a:srgbClr val="E57200"/>
              </a:solidFill>
            </a:endParaRPr>
          </a:p>
          <a:p>
            <a:pPr marL="0" lvl="0" indent="0" algn="l" rtl="0">
              <a:lnSpc>
                <a:spcPct val="115000"/>
              </a:lnSpc>
              <a:spcBef>
                <a:spcPts val="0"/>
              </a:spcBef>
              <a:spcAft>
                <a:spcPts val="1600"/>
              </a:spcAft>
              <a:buSzPts val="1800"/>
              <a:buNone/>
            </a:pPr>
            <a:r>
              <a:rPr lang="en">
                <a:solidFill>
                  <a:schemeClr val="dk1"/>
                </a:solidFill>
              </a:rPr>
              <a:t>On the next slide, drag a circle around 2 new foods you could try as a part of a meal or snack. When you have completed this activity put a check mark in the box. </a:t>
            </a:r>
            <a:endParaRPr>
              <a:solidFill>
                <a:schemeClr val="dk1"/>
              </a:solidFill>
            </a:endParaRPr>
          </a:p>
        </p:txBody>
      </p:sp>
      <p:pic>
        <p:nvPicPr>
          <p:cNvPr id="262" name="Google Shape;262;p39">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pic>
        <p:nvPicPr>
          <p:cNvPr id="267" name="Google Shape;267;p40"/>
          <p:cNvPicPr preferRelativeResize="0"/>
          <p:nvPr/>
        </p:nvPicPr>
        <p:blipFill rotWithShape="1">
          <a:blip r:embed="rId4">
            <a:alphaModFix/>
          </a:blip>
          <a:srcRect/>
          <a:stretch/>
        </p:blipFill>
        <p:spPr>
          <a:xfrm>
            <a:off x="7606857" y="992775"/>
            <a:ext cx="574732" cy="372552"/>
          </a:xfrm>
          <a:prstGeom prst="rect">
            <a:avLst/>
          </a:prstGeom>
          <a:noFill/>
          <a:ln>
            <a:noFill/>
          </a:ln>
        </p:spPr>
      </p:pic>
      <p:pic>
        <p:nvPicPr>
          <p:cNvPr id="268" name="Google Shape;268;p40"/>
          <p:cNvPicPr preferRelativeResize="0"/>
          <p:nvPr/>
        </p:nvPicPr>
        <p:blipFill rotWithShape="1">
          <a:blip r:embed="rId5">
            <a:alphaModFix/>
          </a:blip>
          <a:srcRect/>
          <a:stretch/>
        </p:blipFill>
        <p:spPr>
          <a:xfrm>
            <a:off x="8250688" y="843025"/>
            <a:ext cx="501675" cy="522300"/>
          </a:xfrm>
          <a:prstGeom prst="rect">
            <a:avLst/>
          </a:prstGeom>
          <a:noFill/>
          <a:ln>
            <a:noFill/>
          </a:ln>
        </p:spPr>
      </p:pic>
      <p:pic>
        <p:nvPicPr>
          <p:cNvPr id="269" name="Google Shape;269;p40"/>
          <p:cNvPicPr preferRelativeResize="0"/>
          <p:nvPr/>
        </p:nvPicPr>
        <p:blipFill rotWithShape="1">
          <a:blip r:embed="rId6">
            <a:alphaModFix/>
          </a:blip>
          <a:srcRect/>
          <a:stretch/>
        </p:blipFill>
        <p:spPr>
          <a:xfrm>
            <a:off x="325100" y="1951400"/>
            <a:ext cx="1272300" cy="1272300"/>
          </a:xfrm>
          <a:prstGeom prst="rect">
            <a:avLst/>
          </a:prstGeom>
          <a:noFill/>
          <a:ln>
            <a:noFill/>
          </a:ln>
        </p:spPr>
      </p:pic>
      <p:pic>
        <p:nvPicPr>
          <p:cNvPr id="270" name="Google Shape;270;p40"/>
          <p:cNvPicPr preferRelativeResize="0"/>
          <p:nvPr/>
        </p:nvPicPr>
        <p:blipFill rotWithShape="1">
          <a:blip r:embed="rId6">
            <a:alphaModFix/>
          </a:blip>
          <a:srcRect/>
          <a:stretch/>
        </p:blipFill>
        <p:spPr>
          <a:xfrm>
            <a:off x="325100" y="3482375"/>
            <a:ext cx="1272300" cy="1272300"/>
          </a:xfrm>
          <a:prstGeom prst="rect">
            <a:avLst/>
          </a:prstGeom>
          <a:noFill/>
          <a:ln>
            <a:noFill/>
          </a:ln>
        </p:spPr>
      </p:pic>
      <p:pic>
        <p:nvPicPr>
          <p:cNvPr id="271" name="Google Shape;271;p40"/>
          <p:cNvPicPr preferRelativeResize="0"/>
          <p:nvPr/>
        </p:nvPicPr>
        <p:blipFill rotWithShape="1">
          <a:blip r:embed="rId7">
            <a:alphaModFix/>
          </a:blip>
          <a:srcRect/>
          <a:stretch/>
        </p:blipFill>
        <p:spPr>
          <a:xfrm>
            <a:off x="2880900" y="2571742"/>
            <a:ext cx="1341692" cy="1341684"/>
          </a:xfrm>
          <a:prstGeom prst="rect">
            <a:avLst/>
          </a:prstGeom>
          <a:noFill/>
          <a:ln>
            <a:noFill/>
          </a:ln>
        </p:spPr>
      </p:pic>
      <p:pic>
        <p:nvPicPr>
          <p:cNvPr id="272" name="Google Shape;272;p40"/>
          <p:cNvPicPr preferRelativeResize="0"/>
          <p:nvPr/>
        </p:nvPicPr>
        <p:blipFill rotWithShape="1">
          <a:blip r:embed="rId8">
            <a:alphaModFix/>
          </a:blip>
          <a:srcRect/>
          <a:stretch/>
        </p:blipFill>
        <p:spPr>
          <a:xfrm>
            <a:off x="2005900" y="3497754"/>
            <a:ext cx="1341675" cy="1341646"/>
          </a:xfrm>
          <a:prstGeom prst="rect">
            <a:avLst/>
          </a:prstGeom>
          <a:noFill/>
          <a:ln>
            <a:noFill/>
          </a:ln>
        </p:spPr>
      </p:pic>
      <p:pic>
        <p:nvPicPr>
          <p:cNvPr id="273" name="Google Shape;273;p40"/>
          <p:cNvPicPr preferRelativeResize="0"/>
          <p:nvPr/>
        </p:nvPicPr>
        <p:blipFill rotWithShape="1">
          <a:blip r:embed="rId9">
            <a:alphaModFix/>
          </a:blip>
          <a:srcRect/>
          <a:stretch/>
        </p:blipFill>
        <p:spPr>
          <a:xfrm>
            <a:off x="6265167" y="2301820"/>
            <a:ext cx="1341692" cy="1341684"/>
          </a:xfrm>
          <a:prstGeom prst="rect">
            <a:avLst/>
          </a:prstGeom>
          <a:noFill/>
          <a:ln>
            <a:noFill/>
          </a:ln>
        </p:spPr>
      </p:pic>
      <p:pic>
        <p:nvPicPr>
          <p:cNvPr id="274" name="Google Shape;274;p40"/>
          <p:cNvPicPr preferRelativeResize="0"/>
          <p:nvPr/>
        </p:nvPicPr>
        <p:blipFill rotWithShape="1">
          <a:blip r:embed="rId10">
            <a:alphaModFix/>
          </a:blip>
          <a:srcRect/>
          <a:stretch/>
        </p:blipFill>
        <p:spPr>
          <a:xfrm>
            <a:off x="3540667" y="1509395"/>
            <a:ext cx="1341692" cy="1341684"/>
          </a:xfrm>
          <a:prstGeom prst="rect">
            <a:avLst/>
          </a:prstGeom>
          <a:noFill/>
          <a:ln>
            <a:noFill/>
          </a:ln>
        </p:spPr>
      </p:pic>
      <p:pic>
        <p:nvPicPr>
          <p:cNvPr id="275" name="Google Shape;275;p40"/>
          <p:cNvPicPr preferRelativeResize="0"/>
          <p:nvPr/>
        </p:nvPicPr>
        <p:blipFill rotWithShape="1">
          <a:blip r:embed="rId11">
            <a:alphaModFix/>
          </a:blip>
          <a:srcRect/>
          <a:stretch/>
        </p:blipFill>
        <p:spPr>
          <a:xfrm>
            <a:off x="1819067" y="1607695"/>
            <a:ext cx="1341692" cy="1341684"/>
          </a:xfrm>
          <a:prstGeom prst="rect">
            <a:avLst/>
          </a:prstGeom>
          <a:noFill/>
          <a:ln>
            <a:noFill/>
          </a:ln>
        </p:spPr>
      </p:pic>
      <p:pic>
        <p:nvPicPr>
          <p:cNvPr id="276" name="Google Shape;276;p40"/>
          <p:cNvPicPr preferRelativeResize="0"/>
          <p:nvPr/>
        </p:nvPicPr>
        <p:blipFill rotWithShape="1">
          <a:blip r:embed="rId12">
            <a:alphaModFix/>
          </a:blip>
          <a:srcRect/>
          <a:stretch/>
        </p:blipFill>
        <p:spPr>
          <a:xfrm>
            <a:off x="7667967" y="1809070"/>
            <a:ext cx="1341692" cy="1341684"/>
          </a:xfrm>
          <a:prstGeom prst="rect">
            <a:avLst/>
          </a:prstGeom>
          <a:noFill/>
          <a:ln>
            <a:noFill/>
          </a:ln>
        </p:spPr>
      </p:pic>
      <p:pic>
        <p:nvPicPr>
          <p:cNvPr id="277" name="Google Shape;277;p40"/>
          <p:cNvPicPr preferRelativeResize="0"/>
          <p:nvPr/>
        </p:nvPicPr>
        <p:blipFill rotWithShape="1">
          <a:blip r:embed="rId13">
            <a:alphaModFix/>
          </a:blip>
          <a:srcRect/>
          <a:stretch/>
        </p:blipFill>
        <p:spPr>
          <a:xfrm>
            <a:off x="4714949" y="3643499"/>
            <a:ext cx="1154850" cy="1154850"/>
          </a:xfrm>
          <a:prstGeom prst="rect">
            <a:avLst/>
          </a:prstGeom>
          <a:noFill/>
          <a:ln>
            <a:noFill/>
          </a:ln>
        </p:spPr>
      </p:pic>
      <p:pic>
        <p:nvPicPr>
          <p:cNvPr id="278" name="Google Shape;278;p40"/>
          <p:cNvPicPr preferRelativeResize="0"/>
          <p:nvPr/>
        </p:nvPicPr>
        <p:blipFill rotWithShape="1">
          <a:blip r:embed="rId14">
            <a:alphaModFix/>
          </a:blip>
          <a:srcRect/>
          <a:stretch/>
        </p:blipFill>
        <p:spPr>
          <a:xfrm>
            <a:off x="4533037" y="2571739"/>
            <a:ext cx="1071750" cy="1071750"/>
          </a:xfrm>
          <a:prstGeom prst="rect">
            <a:avLst/>
          </a:prstGeom>
          <a:noFill/>
          <a:ln>
            <a:noFill/>
          </a:ln>
        </p:spPr>
      </p:pic>
      <p:pic>
        <p:nvPicPr>
          <p:cNvPr id="279" name="Google Shape;279;p40"/>
          <p:cNvPicPr preferRelativeResize="0"/>
          <p:nvPr/>
        </p:nvPicPr>
        <p:blipFill rotWithShape="1">
          <a:blip r:embed="rId15">
            <a:alphaModFix/>
          </a:blip>
          <a:srcRect/>
          <a:stretch/>
        </p:blipFill>
        <p:spPr>
          <a:xfrm>
            <a:off x="6572100" y="3594500"/>
            <a:ext cx="1272300" cy="1272300"/>
          </a:xfrm>
          <a:prstGeom prst="rect">
            <a:avLst/>
          </a:prstGeom>
          <a:noFill/>
          <a:ln>
            <a:noFill/>
          </a:ln>
        </p:spPr>
      </p:pic>
      <p:pic>
        <p:nvPicPr>
          <p:cNvPr id="280" name="Google Shape;280;p40"/>
          <p:cNvPicPr preferRelativeResize="0"/>
          <p:nvPr/>
        </p:nvPicPr>
        <p:blipFill rotWithShape="1">
          <a:blip r:embed="rId16">
            <a:alphaModFix/>
          </a:blip>
          <a:srcRect/>
          <a:stretch/>
        </p:blipFill>
        <p:spPr>
          <a:xfrm>
            <a:off x="5370700" y="1253025"/>
            <a:ext cx="1598050" cy="1598050"/>
          </a:xfrm>
          <a:prstGeom prst="rect">
            <a:avLst/>
          </a:prstGeom>
          <a:noFill/>
          <a:ln>
            <a:noFill/>
          </a:ln>
        </p:spPr>
      </p:pic>
      <p:pic>
        <p:nvPicPr>
          <p:cNvPr id="281" name="Google Shape;281;p40">
            <a:hlinkClick r:id="" action="ppaction://hlinkshowjump?jump=nextslide"/>
          </p:cNvPr>
          <p:cNvPicPr preferRelativeResize="0"/>
          <p:nvPr/>
        </p:nvPicPr>
        <p:blipFill rotWithShape="1">
          <a:blip r:embed="rId17">
            <a:alphaModFix/>
          </a:blip>
          <a:srcRect/>
          <a:stretch/>
        </p:blipFill>
        <p:spPr>
          <a:xfrm>
            <a:off x="8009125" y="4017625"/>
            <a:ext cx="797650" cy="79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41"/>
          <p:cNvSpPr txBox="1">
            <a:spLocks noGrp="1"/>
          </p:cNvSpPr>
          <p:nvPr>
            <p:ph type="body" idx="1"/>
          </p:nvPr>
        </p:nvSpPr>
        <p:spPr>
          <a:xfrm>
            <a:off x="587150" y="1899575"/>
            <a:ext cx="8056200" cy="260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rPr>
              <a:t>Think about a goal that you can create for yourself that is connected with trying new foods. You can use this sentence frame, “When we shop for food or when I eat my next meal, I will choose to try _______________________ as a new food.”</a:t>
            </a:r>
            <a:endParaRPr>
              <a:solidFill>
                <a:schemeClr val="dk1"/>
              </a:solidFill>
            </a:endParaRPr>
          </a:p>
        </p:txBody>
      </p:sp>
      <p:sp>
        <p:nvSpPr>
          <p:cNvPr id="287" name="Google Shape;287;p41"/>
          <p:cNvSpPr/>
          <p:nvPr/>
        </p:nvSpPr>
        <p:spPr>
          <a:xfrm>
            <a:off x="673500" y="3367475"/>
            <a:ext cx="7054500" cy="1485000"/>
          </a:xfrm>
          <a:prstGeom prst="rect">
            <a:avLst/>
          </a:prstGeom>
          <a:solidFill>
            <a:schemeClr val="lt1"/>
          </a:solidFill>
          <a:ln w="19050" cap="flat" cmpd="sng">
            <a:solidFill>
              <a:srgbClr val="E572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41">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42"/>
          <p:cNvSpPr txBox="1">
            <a:spLocks noGrp="1"/>
          </p:cNvSpPr>
          <p:nvPr>
            <p:ph type="body" idx="1"/>
          </p:nvPr>
        </p:nvSpPr>
        <p:spPr>
          <a:xfrm>
            <a:off x="992975" y="1934150"/>
            <a:ext cx="6890400" cy="263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rgbClr val="E57200"/>
                </a:solidFill>
              </a:rPr>
              <a:t>Supermarket Sweep</a:t>
            </a:r>
            <a:endParaRPr b="1">
              <a:solidFill>
                <a:srgbClr val="E57200"/>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Take a piece of paper and list the 5 food groups (Dairy, Vegetables, Fruits, Grains, Protein). You can play alone or with a family member. Each player has 30 seconds to go find an item from a food group. Once you have items in each category, think of how you can create a meal using items from all the food groups. </a:t>
            </a:r>
            <a:endParaRPr sz="1400">
              <a:solidFill>
                <a:schemeClr val="dk1"/>
              </a:solidFill>
            </a:endParaRPr>
          </a:p>
          <a:p>
            <a:pPr marL="0" lvl="0" indent="0" algn="l" rtl="0">
              <a:lnSpc>
                <a:spcPct val="100000"/>
              </a:lnSpc>
              <a:spcBef>
                <a:spcPts val="0"/>
              </a:spcBef>
              <a:spcAft>
                <a:spcPts val="0"/>
              </a:spcAft>
              <a:buSzPts val="1800"/>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Example:</a:t>
            </a:r>
            <a:endParaRPr sz="1400" b="1">
              <a:solidFill>
                <a:schemeClr val="dk1"/>
              </a:solidFill>
            </a:endParaRPr>
          </a:p>
          <a:p>
            <a:pPr marL="0" lvl="0" indent="0" algn="l" rtl="0">
              <a:lnSpc>
                <a:spcPct val="100000"/>
              </a:lnSpc>
              <a:spcBef>
                <a:spcPts val="0"/>
              </a:spcBef>
              <a:spcAft>
                <a:spcPts val="0"/>
              </a:spcAft>
              <a:buSzPts val="1800"/>
              <a:buNone/>
            </a:pPr>
            <a:r>
              <a:rPr lang="en" sz="1400">
                <a:solidFill>
                  <a:schemeClr val="dk1"/>
                </a:solidFill>
              </a:rPr>
              <a:t>You have 30 seconds to go find a food item and place it in the correct food group. You can bring back milk for the Dairy group. Next, you have 30 seconds to go find another item in 1 of the 4 remaining food groups. You can bring back bread for the Grains group. This continues until all 5 food groups are completed. </a:t>
            </a:r>
            <a:endParaRPr sz="1400">
              <a:solidFill>
                <a:schemeClr val="dk1"/>
              </a:solidFill>
            </a:endParaRPr>
          </a:p>
        </p:txBody>
      </p:sp>
      <p:pic>
        <p:nvPicPr>
          <p:cNvPr id="294" name="Google Shape;294;p42">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72"/>
        <p:cNvGrpSpPr/>
        <p:nvPr/>
      </p:nvGrpSpPr>
      <p:grpSpPr>
        <a:xfrm>
          <a:off x="0" y="0"/>
          <a:ext cx="0" cy="0"/>
          <a:chOff x="0" y="0"/>
          <a:chExt cx="0" cy="0"/>
        </a:xfrm>
      </p:grpSpPr>
      <p:graphicFrame>
        <p:nvGraphicFramePr>
          <p:cNvPr id="73" name="Google Shape;73;p16"/>
          <p:cNvGraphicFramePr/>
          <p:nvPr/>
        </p:nvGraphicFramePr>
        <p:xfrm>
          <a:off x="122125" y="150838"/>
          <a:ext cx="3000000" cy="3000000"/>
        </p:xfrm>
        <a:graphic>
          <a:graphicData uri="http://schemas.openxmlformats.org/drawingml/2006/table">
            <a:tbl>
              <a:tblPr>
                <a:noFill/>
                <a:tableStyleId>{D9C451C7-C059-45F8-90B7-154D2D51D273}</a:tableStyleId>
              </a:tblPr>
              <a:tblGrid>
                <a:gridCol w="670300"/>
                <a:gridCol w="923000"/>
                <a:gridCol w="1560375"/>
                <a:gridCol w="999975"/>
                <a:gridCol w="901050"/>
                <a:gridCol w="1054900"/>
                <a:gridCol w="1063775"/>
                <a:gridCol w="846175"/>
                <a:gridCol w="820500"/>
              </a:tblGrid>
              <a:tr h="602225">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Section</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Supported Standards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CCSS-ELA</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Rationale </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Modifications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CCSS – ELA </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Supported Standards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Health</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Rationale</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1000" b="1" u="none" strike="noStrike" cap="none">
                          <a:solidFill>
                            <a:schemeClr val="dk1"/>
                          </a:solidFill>
                          <a:latin typeface="Calibri"/>
                          <a:ea typeface="Calibri"/>
                          <a:cs typeface="Calibri"/>
                          <a:sym typeface="Calibri"/>
                        </a:rPr>
                        <a:t>Modifications</a:t>
                      </a:r>
                      <a:endParaRPr sz="1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Health</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Supported standards PE</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Rationale</a:t>
                      </a:r>
                      <a:endParaRPr sz="1000" b="1" u="none" strike="noStrike" cap="none">
                        <a:latin typeface="Calibri"/>
                        <a:ea typeface="Calibri"/>
                        <a:cs typeface="Calibri"/>
                        <a:sym typeface="Calibri"/>
                      </a:endParaRPr>
                    </a:p>
                  </a:txBody>
                  <a:tcPr marL="73025" marR="73025" marT="0" marB="0">
                    <a:solidFill>
                      <a:srgbClr val="EFEFEF"/>
                    </a:solidFill>
                  </a:tcPr>
                </a:tc>
              </a:tr>
              <a:tr h="11164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Explore</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41818"/>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3.RI.05</a:t>
                      </a:r>
                      <a:endParaRPr sz="900" u="none" strike="noStrike" cap="none">
                        <a:latin typeface="Calibri"/>
                        <a:ea typeface="Calibri"/>
                        <a:cs typeface="Calibri"/>
                        <a:sym typeface="Calibri"/>
                      </a:endParaRPr>
                    </a:p>
                  </a:txBody>
                  <a:tcPr marL="73025" marR="73025" marT="0" marB="0"/>
                </a:tc>
                <a:tc>
                  <a:txBody>
                    <a:bodyPr/>
                    <a:lstStyle/>
                    <a:p>
                      <a:pPr marL="17780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Use text features &amp; search tools (e.g., key words, sidebars, hyperlinks) to locate information relevant to a given topic efficiently</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Provide explanation on how to navigate online resources</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7.1.G</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Determine behaviors that promote healthy growth and development</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Discuss various activities students do that are healthy</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r>
              <a:tr h="12827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Explain</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3.RI.01</a:t>
                      </a:r>
                      <a:endParaRPr sz="900" u="none" strike="noStrike" cap="none">
                        <a:latin typeface="Calibri"/>
                        <a:ea typeface="Calibri"/>
                        <a:cs typeface="Calibri"/>
                        <a:sym typeface="Calibri"/>
                      </a:endParaRPr>
                    </a:p>
                  </a:txBody>
                  <a:tcPr marL="73025" marR="73025" marT="0" marB="0"/>
                </a:tc>
                <a:tc>
                  <a:txBody>
                    <a:bodyPr/>
                    <a:lstStyle/>
                    <a:p>
                      <a:pPr marL="11430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Ask &amp; answer questions to demonstrate understanding of a text, referring explicitly to the text as the basis for the answers</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r>
              <a:tr h="8306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Apply</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6.1.P </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Set a short-term goal for positive health practices</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r>
              <a:tr h="11641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Physical Activity</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4: 1.3.N, 1.6.N, 5.1.N, 5.2.N, 7.1.N, 7.2.N, 7.4.N</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5: 1.3.N, 1.6.N, 1.8.N, 5.1.N, 5.2.N, 7.1.N</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3: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1.1, 3.2</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4: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3.2, 3.7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5: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3.2, 4.1</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43"/>
          <p:cNvSpPr txBox="1">
            <a:spLocks noGrp="1"/>
          </p:cNvSpPr>
          <p:nvPr>
            <p:ph type="body" idx="1"/>
          </p:nvPr>
        </p:nvSpPr>
        <p:spPr>
          <a:xfrm>
            <a:off x="992975" y="1934150"/>
            <a:ext cx="6890400" cy="263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b="1">
                <a:solidFill>
                  <a:srgbClr val="E57200"/>
                </a:solidFill>
              </a:rPr>
              <a:t>Household Item Sweep</a:t>
            </a:r>
            <a:endParaRPr b="1">
              <a:solidFill>
                <a:srgbClr val="E57200"/>
              </a:solidFill>
            </a:endParaRPr>
          </a:p>
          <a:p>
            <a:pPr marL="0" lvl="0" indent="0" algn="l" rtl="0">
              <a:lnSpc>
                <a:spcPct val="100000"/>
              </a:lnSpc>
              <a:spcBef>
                <a:spcPts val="0"/>
              </a:spcBef>
              <a:spcAft>
                <a:spcPts val="0"/>
              </a:spcAft>
              <a:buSzPts val="1800"/>
              <a:buNone/>
            </a:pPr>
            <a:r>
              <a:rPr lang="en" sz="1400">
                <a:solidFill>
                  <a:schemeClr val="dk1"/>
                </a:solidFill>
              </a:rPr>
              <a:t>You can also play with household items. Each food group helps the body. (Dairy builds strong teeth and bones; Vegetables help the skin and eyes; Fruits help the body heal; Grains give energy; Protein builds strong muscles.) You have 1 minute to go find a household item that does what each food group does for the body. </a:t>
            </a:r>
            <a:endParaRPr sz="1400">
              <a:solidFill>
                <a:schemeClr val="dk1"/>
              </a:solidFill>
            </a:endParaRPr>
          </a:p>
          <a:p>
            <a:pPr marL="0" lvl="0" indent="0" algn="l" rtl="0">
              <a:lnSpc>
                <a:spcPct val="100000"/>
              </a:lnSpc>
              <a:spcBef>
                <a:spcPts val="0"/>
              </a:spcBef>
              <a:spcAft>
                <a:spcPts val="0"/>
              </a:spcAft>
              <a:buSzPts val="1800"/>
              <a:buNone/>
            </a:pPr>
            <a:endParaRPr sz="1400">
              <a:solidFill>
                <a:schemeClr val="dk1"/>
              </a:solidFill>
            </a:endParaRPr>
          </a:p>
          <a:p>
            <a:pPr marL="0" lvl="0" indent="0" algn="l" rtl="0">
              <a:lnSpc>
                <a:spcPct val="100000"/>
              </a:lnSpc>
              <a:spcBef>
                <a:spcPts val="0"/>
              </a:spcBef>
              <a:spcAft>
                <a:spcPts val="0"/>
              </a:spcAft>
              <a:buSzPts val="1800"/>
              <a:buNone/>
            </a:pPr>
            <a:r>
              <a:rPr lang="en" sz="1400" b="1">
                <a:solidFill>
                  <a:schemeClr val="dk1"/>
                </a:solidFill>
              </a:rPr>
              <a:t>Example:</a:t>
            </a:r>
            <a:endParaRPr sz="1400" b="1">
              <a:solidFill>
                <a:schemeClr val="dk1"/>
              </a:solidFill>
            </a:endParaRPr>
          </a:p>
          <a:p>
            <a:pPr marL="0" lvl="0" indent="0" algn="l" rtl="0">
              <a:lnSpc>
                <a:spcPct val="100000"/>
              </a:lnSpc>
              <a:spcBef>
                <a:spcPts val="0"/>
              </a:spcBef>
              <a:spcAft>
                <a:spcPts val="0"/>
              </a:spcAft>
              <a:buSzPts val="1800"/>
              <a:buNone/>
            </a:pPr>
            <a:r>
              <a:rPr lang="en" sz="1400">
                <a:solidFill>
                  <a:schemeClr val="dk1"/>
                </a:solidFill>
              </a:rPr>
              <a:t>Toothpaste can represent Dairy since it helps with keeping your teeth strong. Glasses can represent the Vegetables group because vegetables help your eyes. Bandages can represent Fruits because fruits help you heal. Batteries can represent the Grains group because grains give you energy. A weight or heavy book can represent Protein because lifting heavy things can help build muscles. </a:t>
            </a:r>
            <a:endParaRPr sz="1400">
              <a:solidFill>
                <a:schemeClr val="dk1"/>
              </a:solidFill>
            </a:endParaRPr>
          </a:p>
        </p:txBody>
      </p:sp>
      <p:pic>
        <p:nvPicPr>
          <p:cNvPr id="300" name="Google Shape;300;p43">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pic>
        <p:nvPicPr>
          <p:cNvPr id="305" name="Google Shape;305;p44">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pic>
        <p:nvPicPr>
          <p:cNvPr id="310" name="Google Shape;310;p45">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
        <p:nvSpPr>
          <p:cNvPr id="311" name="Google Shape;311;p45"/>
          <p:cNvSpPr txBox="1"/>
          <p:nvPr/>
        </p:nvSpPr>
        <p:spPr>
          <a:xfrm>
            <a:off x="1396675" y="1853275"/>
            <a:ext cx="6378900" cy="26052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15000"/>
              </a:lnSpc>
              <a:spcBef>
                <a:spcPts val="120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ctr" rtl="0">
              <a:lnSpc>
                <a:spcPct val="115000"/>
              </a:lnSpc>
              <a:spcBef>
                <a:spcPts val="1200"/>
              </a:spcBef>
              <a:spcAft>
                <a:spcPts val="0"/>
              </a:spcAft>
              <a:buClr>
                <a:schemeClr val="dk1"/>
              </a:buClr>
              <a:buSzPts val="1100"/>
              <a:buFont typeface="Arial"/>
              <a:buNone/>
            </a:pPr>
            <a:r>
              <a:rPr lang="en" sz="1400" b="1" i="0" u="none" strike="noStrike" cap="none">
                <a:solidFill>
                  <a:schemeClr val="dk1"/>
                </a:solidFill>
                <a:latin typeface="Arial"/>
                <a:ea typeface="Arial"/>
                <a:cs typeface="Arial"/>
                <a:sym typeface="Arial"/>
              </a:rPr>
              <a:t>Please follow this </a:t>
            </a:r>
            <a:r>
              <a:rPr lang="en" sz="1400" b="1" i="0" u="sng" strike="noStrike" cap="none">
                <a:solidFill>
                  <a:schemeClr val="hlink"/>
                </a:solidFill>
                <a:latin typeface="Arial"/>
                <a:ea typeface="Arial"/>
                <a:cs typeface="Arial"/>
                <a:sym typeface="Arial"/>
                <a:hlinkClick r:id="rId6"/>
              </a:rPr>
              <a:t>link</a:t>
            </a:r>
            <a:r>
              <a:rPr lang="en" sz="1400" b="1" i="0" u="none" strike="noStrike" cap="none">
                <a:solidFill>
                  <a:schemeClr val="dk1"/>
                </a:solidFill>
                <a:latin typeface="Arial"/>
                <a:ea typeface="Arial"/>
                <a:cs typeface="Arial"/>
                <a:sym typeface="Arial"/>
              </a:rPr>
              <a:t> to a short survey to provide your feedback.  </a:t>
            </a:r>
            <a:r>
              <a:rPr lang="en" sz="1300" b="1" i="0" u="none" strike="noStrike" cap="none">
                <a:solidFill>
                  <a:schemeClr val="dk1"/>
                </a:solidFill>
                <a:latin typeface="Arial"/>
                <a:ea typeface="Arial"/>
                <a:cs typeface="Arial"/>
                <a:sym typeface="Arial"/>
              </a:rPr>
              <a:t> </a:t>
            </a:r>
            <a:r>
              <a:rPr lang="en" sz="1100" b="1" i="0" u="none" strike="noStrike" cap="none">
                <a:solidFill>
                  <a:schemeClr val="dk1"/>
                </a:solidFill>
                <a:latin typeface="Arial"/>
                <a:ea typeface="Arial"/>
                <a:cs typeface="Arial"/>
                <a:sym typeface="Arial"/>
              </a:rPr>
              <a:t> </a:t>
            </a:r>
            <a:endParaRPr sz="1100" b="1" i="0" u="none" strike="noStrike" cap="none">
              <a:solidFill>
                <a:schemeClr val="dk1"/>
              </a:solidFill>
              <a:latin typeface="Arial"/>
              <a:ea typeface="Arial"/>
              <a:cs typeface="Arial"/>
              <a:sym typeface="Arial"/>
            </a:endParaRPr>
          </a:p>
          <a:p>
            <a:pPr marL="0" marR="0" lvl="0" indent="0" algn="ctr" rtl="0">
              <a:lnSpc>
                <a:spcPct val="115000"/>
              </a:lnSpc>
              <a:spcBef>
                <a:spcPts val="1200"/>
              </a:spcBef>
              <a:spcAft>
                <a:spcPts val="0"/>
              </a:spcAft>
              <a:buClr>
                <a:schemeClr val="dk1"/>
              </a:buClr>
              <a:buSzPts val="1100"/>
              <a:buFont typeface="Arial"/>
              <a:buNone/>
            </a:pPr>
            <a:r>
              <a:rPr lang="en" sz="1100" b="1" i="0" u="none" strike="noStrike" cap="none">
                <a:solidFill>
                  <a:schemeClr val="dk1"/>
                </a:solidFill>
                <a:latin typeface="Arial"/>
                <a:ea typeface="Arial"/>
                <a:cs typeface="Arial"/>
                <a:sym typeface="Arial"/>
              </a:rPr>
              <a:t> 	</a:t>
            </a:r>
            <a:endParaRPr sz="1100" b="1" i="0" u="sng" strike="noStrike" cap="none">
              <a:solidFill>
                <a:schemeClr val="accent5"/>
              </a:solidFill>
              <a:latin typeface="Arial"/>
              <a:ea typeface="Arial"/>
              <a:cs typeface="Arial"/>
              <a:sym typeface="Arial"/>
            </a:endParaRPr>
          </a:p>
          <a:p>
            <a:pPr marL="0" marR="0" lvl="0" indent="0" algn="ctr" rtl="0">
              <a:lnSpc>
                <a:spcPct val="115000"/>
              </a:lnSpc>
              <a:spcBef>
                <a:spcPts val="1200"/>
              </a:spcBef>
              <a:spcAft>
                <a:spcPts val="1200"/>
              </a:spcAft>
              <a:buClr>
                <a:schemeClr val="dk1"/>
              </a:buClr>
              <a:buSzPts val="1100"/>
              <a:buFont typeface="Arial"/>
              <a:buNone/>
            </a:pPr>
            <a:r>
              <a:rPr lang="en" sz="1400" b="1" i="0" u="none" strike="noStrike" cap="none">
                <a:solidFill>
                  <a:schemeClr val="dk1"/>
                </a:solidFill>
                <a:latin typeface="Arial"/>
                <a:ea typeface="Arial"/>
                <a:cs typeface="Arial"/>
                <a:sym typeface="Arial"/>
              </a:rPr>
              <a:t>Encourage students to complete the short </a:t>
            </a:r>
            <a:r>
              <a:rPr lang="en" sz="1400" b="1" i="0" u="sng" strike="noStrike" cap="none">
                <a:solidFill>
                  <a:schemeClr val="hlink"/>
                </a:solidFill>
                <a:latin typeface="Arial"/>
                <a:ea typeface="Arial"/>
                <a:cs typeface="Arial"/>
                <a:sym typeface="Arial"/>
                <a:hlinkClick r:id="rId7"/>
              </a:rPr>
              <a:t>Knowledge Check</a:t>
            </a:r>
            <a:r>
              <a:rPr lang="en" sz="1400" b="1" i="0" u="none" strike="noStrike" cap="none">
                <a:solidFill>
                  <a:schemeClr val="dk1"/>
                </a:solidFill>
                <a:latin typeface="Arial"/>
                <a:ea typeface="Arial"/>
                <a:cs typeface="Arial"/>
                <a:sym typeface="Arial"/>
              </a:rPr>
              <a:t> after completing the Builder.</a:t>
            </a:r>
            <a:r>
              <a:rPr lang="en" sz="1100" b="1" i="0" u="none" strike="noStrike" cap="none">
                <a:solidFill>
                  <a:schemeClr val="dk1"/>
                </a:solidFill>
                <a:latin typeface="Arial"/>
                <a:ea typeface="Arial"/>
                <a:cs typeface="Arial"/>
                <a:sym typeface="Arial"/>
              </a:rPr>
              <a:t>	</a:t>
            </a:r>
            <a:endParaRPr sz="1100" b="1" i="0" u="sng" strike="noStrike" cap="none">
              <a:solidFill>
                <a:schemeClr val="accent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Google Shape;82;p18">
            <a:hlinkClick r:id="rId4" action="ppaction://hlinksldjump"/>
          </p:cNvPr>
          <p:cNvPicPr preferRelativeResize="0"/>
          <p:nvPr/>
        </p:nvPicPr>
        <p:blipFill rotWithShape="1">
          <a:blip r:embed="rId5">
            <a:alphaModFix/>
          </a:blip>
          <a:srcRect/>
          <a:stretch/>
        </p:blipFill>
        <p:spPr>
          <a:xfrm>
            <a:off x="5998026" y="1674175"/>
            <a:ext cx="1873500" cy="1941825"/>
          </a:xfrm>
          <a:prstGeom prst="rect">
            <a:avLst/>
          </a:prstGeom>
          <a:noFill/>
          <a:ln>
            <a:noFill/>
          </a:ln>
        </p:spPr>
      </p:pic>
      <p:pic>
        <p:nvPicPr>
          <p:cNvPr id="83" name="Google Shape;83;p18">
            <a:hlinkClick r:id="rId6" action="ppaction://hlinksldjump"/>
          </p:cNvPr>
          <p:cNvPicPr preferRelativeResize="0"/>
          <p:nvPr/>
        </p:nvPicPr>
        <p:blipFill rotWithShape="1">
          <a:blip r:embed="rId7">
            <a:alphaModFix/>
          </a:blip>
          <a:srcRect/>
          <a:stretch/>
        </p:blipFill>
        <p:spPr>
          <a:xfrm>
            <a:off x="3635249" y="1674175"/>
            <a:ext cx="1873500" cy="1941809"/>
          </a:xfrm>
          <a:prstGeom prst="rect">
            <a:avLst/>
          </a:prstGeom>
          <a:noFill/>
          <a:ln>
            <a:noFill/>
          </a:ln>
        </p:spPr>
      </p:pic>
      <p:pic>
        <p:nvPicPr>
          <p:cNvPr id="84" name="Google Shape;84;p18">
            <a:hlinkClick r:id="rId8" action="ppaction://hlinksldjump"/>
          </p:cNvPr>
          <p:cNvPicPr preferRelativeResize="0"/>
          <p:nvPr/>
        </p:nvPicPr>
        <p:blipFill rotWithShape="1">
          <a:blip r:embed="rId9">
            <a:alphaModFix/>
          </a:blip>
          <a:srcRect/>
          <a:stretch/>
        </p:blipFill>
        <p:spPr>
          <a:xfrm>
            <a:off x="1272475" y="1674176"/>
            <a:ext cx="1873500" cy="1941809"/>
          </a:xfrm>
          <a:prstGeom prst="rect">
            <a:avLst/>
          </a:prstGeom>
          <a:noFill/>
          <a:ln>
            <a:noFill/>
          </a:ln>
        </p:spPr>
      </p:pic>
      <p:pic>
        <p:nvPicPr>
          <p:cNvPr id="85" name="Google Shape;85;p18"/>
          <p:cNvPicPr preferRelativeResize="0"/>
          <p:nvPr/>
        </p:nvPicPr>
        <p:blipFill rotWithShape="1">
          <a:blip r:embed="rId10">
            <a:alphaModFix/>
          </a:blip>
          <a:srcRect/>
          <a:stretch/>
        </p:blipFill>
        <p:spPr>
          <a:xfrm>
            <a:off x="8089375" y="4087700"/>
            <a:ext cx="741550" cy="75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311700" y="1843900"/>
            <a:ext cx="7429800" cy="27249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chemeClr val="dk1"/>
              </a:buClr>
              <a:buSzPts val="1500"/>
              <a:buChar char="●"/>
            </a:pPr>
            <a:r>
              <a:rPr lang="en" sz="1500">
                <a:solidFill>
                  <a:schemeClr val="dk1"/>
                </a:solidFill>
              </a:rPr>
              <a:t>Food grouping makes detailed eating guidelines simple. MyPlate is a tool to help build healthy eating patterns made up of all food groups. </a:t>
            </a:r>
            <a:endParaRPr sz="1500">
              <a:solidFill>
                <a:schemeClr val="dk1"/>
              </a:solidFill>
            </a:endParaRPr>
          </a:p>
          <a:p>
            <a:pPr marL="457200" lvl="0" indent="-323850" algn="l" rtl="0">
              <a:lnSpc>
                <a:spcPct val="100000"/>
              </a:lnSpc>
              <a:spcBef>
                <a:spcPts val="1000"/>
              </a:spcBef>
              <a:spcAft>
                <a:spcPts val="0"/>
              </a:spcAft>
              <a:buClr>
                <a:schemeClr val="dk1"/>
              </a:buClr>
              <a:buSzPts val="1500"/>
              <a:buChar char="●"/>
            </a:pPr>
            <a:r>
              <a:rPr lang="en" sz="1500">
                <a:solidFill>
                  <a:schemeClr val="dk1"/>
                </a:solidFill>
              </a:rPr>
              <a:t>Foods that have similar nutrients are grouped together. Each food group provides a specific and unique health benefit</a:t>
            </a:r>
            <a:endParaRPr sz="1500">
              <a:solidFill>
                <a:schemeClr val="dk1"/>
              </a:solidFill>
            </a:endParaRPr>
          </a:p>
          <a:p>
            <a:pPr marL="457200" lvl="0" indent="-323850" algn="l" rtl="0">
              <a:lnSpc>
                <a:spcPct val="100000"/>
              </a:lnSpc>
              <a:spcBef>
                <a:spcPts val="1000"/>
              </a:spcBef>
              <a:spcAft>
                <a:spcPts val="0"/>
              </a:spcAft>
              <a:buClr>
                <a:schemeClr val="dk1"/>
              </a:buClr>
              <a:buSzPts val="1500"/>
              <a:buChar char="●"/>
            </a:pPr>
            <a:r>
              <a:rPr lang="en" sz="1500">
                <a:solidFill>
                  <a:schemeClr val="dk1"/>
                </a:solidFill>
              </a:rPr>
              <a:t>Foods work together to give the greatest health benefits. Eating a variety of foods from all food groups provides a wide range of the key nutrients children need for growth and development. Plan to combine several food groups for meals and snacks.  </a:t>
            </a:r>
            <a:endParaRPr sz="1500">
              <a:solidFill>
                <a:schemeClr val="dk1"/>
              </a:solidFill>
            </a:endParaRPr>
          </a:p>
          <a:p>
            <a:pPr marL="457200" lvl="0" indent="-323850" algn="l" rtl="0">
              <a:lnSpc>
                <a:spcPct val="100000"/>
              </a:lnSpc>
              <a:spcBef>
                <a:spcPts val="1000"/>
              </a:spcBef>
              <a:spcAft>
                <a:spcPts val="1000"/>
              </a:spcAft>
              <a:buClr>
                <a:schemeClr val="dk1"/>
              </a:buClr>
              <a:buSzPts val="1500"/>
              <a:buChar char="●"/>
            </a:pPr>
            <a:r>
              <a:rPr lang="en" sz="1500">
                <a:solidFill>
                  <a:schemeClr val="dk1"/>
                </a:solidFill>
              </a:rPr>
              <a:t>Shared food experiences like preparing and enjoying meals together creates connection. Shared meals support better health, nutrition, social and emotional skills and academic success.</a:t>
            </a:r>
            <a:endParaRPr sz="1200"/>
          </a:p>
        </p:txBody>
      </p:sp>
      <p:pic>
        <p:nvPicPr>
          <p:cNvPr id="91" name="Google Shape;91;p19">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body" idx="1"/>
          </p:nvPr>
        </p:nvSpPr>
        <p:spPr>
          <a:xfrm>
            <a:off x="1001475" y="2111825"/>
            <a:ext cx="4441500" cy="245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MyPlate is a tool to help build healthy eating patterns using the 5 food groups.</a:t>
            </a: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a:solidFill>
                  <a:schemeClr val="dk1"/>
                </a:solidFill>
              </a:rPr>
              <a:t>Similar foods like carrots and lettuce are grouped together. These foods are grown from seeds and are called vegetables. Each food group has different health benefits. </a:t>
            </a:r>
            <a:endParaRPr>
              <a:solidFill>
                <a:schemeClr val="dk1"/>
              </a:solidFill>
            </a:endParaRPr>
          </a:p>
          <a:p>
            <a:pPr marL="0" lvl="0" indent="0" algn="l" rtl="0">
              <a:lnSpc>
                <a:spcPct val="115000"/>
              </a:lnSpc>
              <a:spcBef>
                <a:spcPts val="1600"/>
              </a:spcBef>
              <a:spcAft>
                <a:spcPts val="1600"/>
              </a:spcAft>
              <a:buSzPts val="1800"/>
              <a:buNone/>
            </a:pPr>
            <a:endParaRPr/>
          </a:p>
        </p:txBody>
      </p:sp>
      <p:pic>
        <p:nvPicPr>
          <p:cNvPr id="97" name="Google Shape;97;p20"/>
          <p:cNvPicPr preferRelativeResize="0"/>
          <p:nvPr/>
        </p:nvPicPr>
        <p:blipFill rotWithShape="1">
          <a:blip r:embed="rId4">
            <a:alphaModFix/>
          </a:blip>
          <a:srcRect/>
          <a:stretch/>
        </p:blipFill>
        <p:spPr>
          <a:xfrm>
            <a:off x="454550" y="2220400"/>
            <a:ext cx="412350" cy="412350"/>
          </a:xfrm>
          <a:prstGeom prst="rect">
            <a:avLst/>
          </a:prstGeom>
          <a:noFill/>
          <a:ln>
            <a:noFill/>
          </a:ln>
        </p:spPr>
      </p:pic>
      <p:pic>
        <p:nvPicPr>
          <p:cNvPr id="98" name="Google Shape;98;p20"/>
          <p:cNvPicPr preferRelativeResize="0"/>
          <p:nvPr/>
        </p:nvPicPr>
        <p:blipFill rotWithShape="1">
          <a:blip r:embed="rId4">
            <a:alphaModFix/>
          </a:blip>
          <a:srcRect/>
          <a:stretch/>
        </p:blipFill>
        <p:spPr>
          <a:xfrm>
            <a:off x="454550" y="3134150"/>
            <a:ext cx="412350" cy="412350"/>
          </a:xfrm>
          <a:prstGeom prst="rect">
            <a:avLst/>
          </a:prstGeom>
          <a:noFill/>
          <a:ln>
            <a:noFill/>
          </a:ln>
        </p:spPr>
      </p:pic>
      <p:pic>
        <p:nvPicPr>
          <p:cNvPr id="99" name="Google Shape;99;p20"/>
          <p:cNvPicPr preferRelativeResize="0"/>
          <p:nvPr/>
        </p:nvPicPr>
        <p:blipFill rotWithShape="1">
          <a:blip r:embed="rId5">
            <a:alphaModFix/>
          </a:blip>
          <a:srcRect/>
          <a:stretch/>
        </p:blipFill>
        <p:spPr>
          <a:xfrm>
            <a:off x="7064350" y="1323450"/>
            <a:ext cx="501675" cy="522300"/>
          </a:xfrm>
          <a:prstGeom prst="rect">
            <a:avLst/>
          </a:prstGeom>
          <a:noFill/>
          <a:ln>
            <a:noFill/>
          </a:ln>
        </p:spPr>
      </p:pic>
      <p:pic>
        <p:nvPicPr>
          <p:cNvPr id="100" name="Google Shape;100;p20"/>
          <p:cNvPicPr preferRelativeResize="0"/>
          <p:nvPr/>
        </p:nvPicPr>
        <p:blipFill rotWithShape="1">
          <a:blip r:embed="rId5">
            <a:alphaModFix/>
          </a:blip>
          <a:srcRect/>
          <a:stretch/>
        </p:blipFill>
        <p:spPr>
          <a:xfrm>
            <a:off x="7623700" y="1323450"/>
            <a:ext cx="501675" cy="522300"/>
          </a:xfrm>
          <a:prstGeom prst="rect">
            <a:avLst/>
          </a:prstGeom>
          <a:noFill/>
          <a:ln>
            <a:noFill/>
          </a:ln>
        </p:spPr>
      </p:pic>
      <p:pic>
        <p:nvPicPr>
          <p:cNvPr id="101" name="Google Shape;101;p20"/>
          <p:cNvPicPr preferRelativeResize="0"/>
          <p:nvPr/>
        </p:nvPicPr>
        <p:blipFill rotWithShape="1">
          <a:blip r:embed="rId6">
            <a:alphaModFix/>
          </a:blip>
          <a:srcRect/>
          <a:stretch/>
        </p:blipFill>
        <p:spPr>
          <a:xfrm>
            <a:off x="6522475" y="863725"/>
            <a:ext cx="349475" cy="778050"/>
          </a:xfrm>
          <a:prstGeom prst="rect">
            <a:avLst/>
          </a:prstGeom>
          <a:noFill/>
          <a:ln>
            <a:noFill/>
          </a:ln>
        </p:spPr>
      </p:pic>
      <p:sp>
        <p:nvSpPr>
          <p:cNvPr id="102" name="Google Shape;102;p20"/>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Mark done in the box when finished reading.</a:t>
            </a:r>
            <a:endParaRPr sz="1400" b="0" i="0" u="none" strike="noStrike" cap="none">
              <a:solidFill>
                <a:srgbClr val="FFFFFF"/>
              </a:solidFill>
              <a:latin typeface="Arial"/>
              <a:ea typeface="Arial"/>
              <a:cs typeface="Arial"/>
              <a:sym typeface="Arial"/>
            </a:endParaRPr>
          </a:p>
        </p:txBody>
      </p:sp>
      <p:pic>
        <p:nvPicPr>
          <p:cNvPr id="103" name="Google Shape;103;p20">
            <a:hlinkClick r:id="" action="ppaction://hlinkshowjump?jump=nextslide"/>
          </p:cNvPr>
          <p:cNvPicPr preferRelativeResize="0"/>
          <p:nvPr/>
        </p:nvPicPr>
        <p:blipFill rotWithShape="1">
          <a:blip r:embed="rId7">
            <a:alphaModFix/>
          </a:blip>
          <a:srcRect/>
          <a:stretch/>
        </p:blipFill>
        <p:spPr>
          <a:xfrm>
            <a:off x="8009125" y="4017625"/>
            <a:ext cx="797650" cy="797650"/>
          </a:xfrm>
          <a:prstGeom prst="rect">
            <a:avLst/>
          </a:prstGeom>
          <a:noFill/>
          <a:ln>
            <a:noFill/>
          </a:ln>
        </p:spPr>
      </p:pic>
      <p:pic>
        <p:nvPicPr>
          <p:cNvPr id="104" name="Google Shape;104;p20"/>
          <p:cNvPicPr preferRelativeResize="0"/>
          <p:nvPr/>
        </p:nvPicPr>
        <p:blipFill rotWithShape="1">
          <a:blip r:embed="rId8">
            <a:alphaModFix/>
          </a:blip>
          <a:srcRect/>
          <a:stretch/>
        </p:blipFill>
        <p:spPr>
          <a:xfrm>
            <a:off x="5595375" y="2111825"/>
            <a:ext cx="2261350" cy="20707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978575" y="2117550"/>
            <a:ext cx="4772400" cy="24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Eating foods from all food groups gives you healthy nutrients that your body needs to learn, play, and grow. Plan to eat from more than 1 food group for meals and snacks.</a:t>
            </a:r>
            <a:endParaRPr sz="16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600">
                <a:solidFill>
                  <a:schemeClr val="dk1"/>
                </a:solidFill>
              </a:rPr>
              <a:t>Ask to help with food preparation or cooking to learn about new foods and how to prepare them. </a:t>
            </a:r>
            <a:endParaRPr sz="1600">
              <a:solidFill>
                <a:schemeClr val="dk1"/>
              </a:solidFill>
            </a:endParaRPr>
          </a:p>
          <a:p>
            <a:pPr marL="0" lvl="0" indent="0" algn="l" rtl="0">
              <a:lnSpc>
                <a:spcPct val="115000"/>
              </a:lnSpc>
              <a:spcBef>
                <a:spcPts val="1600"/>
              </a:spcBef>
              <a:spcAft>
                <a:spcPts val="1600"/>
              </a:spcAft>
              <a:buSzPts val="1800"/>
              <a:buNone/>
            </a:pPr>
            <a:endParaRPr/>
          </a:p>
        </p:txBody>
      </p:sp>
      <p:pic>
        <p:nvPicPr>
          <p:cNvPr id="110" name="Google Shape;110;p21"/>
          <p:cNvPicPr preferRelativeResize="0"/>
          <p:nvPr/>
        </p:nvPicPr>
        <p:blipFill rotWithShape="1">
          <a:blip r:embed="rId4">
            <a:alphaModFix/>
          </a:blip>
          <a:srcRect/>
          <a:stretch/>
        </p:blipFill>
        <p:spPr>
          <a:xfrm>
            <a:off x="454550" y="2220400"/>
            <a:ext cx="412350" cy="412350"/>
          </a:xfrm>
          <a:prstGeom prst="rect">
            <a:avLst/>
          </a:prstGeom>
          <a:noFill/>
          <a:ln>
            <a:noFill/>
          </a:ln>
        </p:spPr>
      </p:pic>
      <p:pic>
        <p:nvPicPr>
          <p:cNvPr id="111" name="Google Shape;111;p21"/>
          <p:cNvPicPr preferRelativeResize="0"/>
          <p:nvPr/>
        </p:nvPicPr>
        <p:blipFill rotWithShape="1">
          <a:blip r:embed="rId4">
            <a:alphaModFix/>
          </a:blip>
          <a:srcRect/>
          <a:stretch/>
        </p:blipFill>
        <p:spPr>
          <a:xfrm>
            <a:off x="454550" y="3591350"/>
            <a:ext cx="412350" cy="412350"/>
          </a:xfrm>
          <a:prstGeom prst="rect">
            <a:avLst/>
          </a:prstGeom>
          <a:noFill/>
          <a:ln>
            <a:noFill/>
          </a:ln>
        </p:spPr>
      </p:pic>
      <p:pic>
        <p:nvPicPr>
          <p:cNvPr id="112" name="Google Shape;112;p21"/>
          <p:cNvPicPr preferRelativeResize="0"/>
          <p:nvPr/>
        </p:nvPicPr>
        <p:blipFill rotWithShape="1">
          <a:blip r:embed="rId5">
            <a:alphaModFix/>
          </a:blip>
          <a:srcRect/>
          <a:stretch/>
        </p:blipFill>
        <p:spPr>
          <a:xfrm>
            <a:off x="7064350" y="1323450"/>
            <a:ext cx="501675" cy="522300"/>
          </a:xfrm>
          <a:prstGeom prst="rect">
            <a:avLst/>
          </a:prstGeom>
          <a:noFill/>
          <a:ln>
            <a:noFill/>
          </a:ln>
        </p:spPr>
      </p:pic>
      <p:pic>
        <p:nvPicPr>
          <p:cNvPr id="113" name="Google Shape;113;p21"/>
          <p:cNvPicPr preferRelativeResize="0"/>
          <p:nvPr/>
        </p:nvPicPr>
        <p:blipFill rotWithShape="1">
          <a:blip r:embed="rId5">
            <a:alphaModFix/>
          </a:blip>
          <a:srcRect/>
          <a:stretch/>
        </p:blipFill>
        <p:spPr>
          <a:xfrm>
            <a:off x="7623700" y="1323450"/>
            <a:ext cx="501675" cy="522300"/>
          </a:xfrm>
          <a:prstGeom prst="rect">
            <a:avLst/>
          </a:prstGeom>
          <a:noFill/>
          <a:ln>
            <a:noFill/>
          </a:ln>
        </p:spPr>
      </p:pic>
      <p:pic>
        <p:nvPicPr>
          <p:cNvPr id="114" name="Google Shape;114;p21"/>
          <p:cNvPicPr preferRelativeResize="0"/>
          <p:nvPr/>
        </p:nvPicPr>
        <p:blipFill rotWithShape="1">
          <a:blip r:embed="rId6">
            <a:alphaModFix/>
          </a:blip>
          <a:srcRect/>
          <a:stretch/>
        </p:blipFill>
        <p:spPr>
          <a:xfrm>
            <a:off x="6522475" y="863725"/>
            <a:ext cx="349475" cy="778050"/>
          </a:xfrm>
          <a:prstGeom prst="rect">
            <a:avLst/>
          </a:prstGeom>
          <a:noFill/>
          <a:ln>
            <a:noFill/>
          </a:ln>
        </p:spPr>
      </p:pic>
      <p:sp>
        <p:nvSpPr>
          <p:cNvPr id="115" name="Google Shape;115;p21"/>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Mark done in the box when finished reading.</a:t>
            </a:r>
            <a:endParaRPr sz="1400" b="0" i="0" u="none" strike="noStrike" cap="none">
              <a:solidFill>
                <a:srgbClr val="FFFFFF"/>
              </a:solidFill>
              <a:latin typeface="Arial"/>
              <a:ea typeface="Arial"/>
              <a:cs typeface="Arial"/>
              <a:sym typeface="Arial"/>
            </a:endParaRPr>
          </a:p>
        </p:txBody>
      </p:sp>
      <p:pic>
        <p:nvPicPr>
          <p:cNvPr id="116" name="Google Shape;116;p21">
            <a:hlinkClick r:id="" action="ppaction://hlinkshowjump?jump=nextslide"/>
          </p:cNvPr>
          <p:cNvPicPr preferRelativeResize="0"/>
          <p:nvPr/>
        </p:nvPicPr>
        <p:blipFill rotWithShape="1">
          <a:blip r:embed="rId7">
            <a:alphaModFix/>
          </a:blip>
          <a:src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978575" y="2005275"/>
            <a:ext cx="4580100" cy="256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rPr>
              <a:t>Each food group has specific health benefits. On the next slide, see if you can match the correct health benefits to the food group by dragging it to the right box. When you’re done, put a check in the box.</a:t>
            </a:r>
            <a:endParaRPr>
              <a:solidFill>
                <a:schemeClr val="dk1"/>
              </a:solidFill>
            </a:endParaRPr>
          </a:p>
        </p:txBody>
      </p:sp>
      <p:pic>
        <p:nvPicPr>
          <p:cNvPr id="122" name="Google Shape;122;p22">
            <a:hlinkClick r:id="rId4"/>
          </p:cNvPr>
          <p:cNvPicPr preferRelativeResize="0"/>
          <p:nvPr/>
        </p:nvPicPr>
        <p:blipFill rotWithShape="1">
          <a:blip r:embed="rId5">
            <a:alphaModFix/>
          </a:blip>
          <a:srcRect/>
          <a:stretch/>
        </p:blipFill>
        <p:spPr>
          <a:xfrm>
            <a:off x="5558675" y="810125"/>
            <a:ext cx="3280525" cy="2132711"/>
          </a:xfrm>
          <a:prstGeom prst="rect">
            <a:avLst/>
          </a:prstGeom>
          <a:noFill/>
          <a:ln>
            <a:noFill/>
          </a:ln>
        </p:spPr>
      </p:pic>
      <p:sp>
        <p:nvSpPr>
          <p:cNvPr id="123" name="Google Shape;123;p22"/>
          <p:cNvSpPr txBox="1"/>
          <p:nvPr/>
        </p:nvSpPr>
        <p:spPr>
          <a:xfrm rot="303391">
            <a:off x="5348516" y="401755"/>
            <a:ext cx="2076280" cy="5580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Arial"/>
                <a:ea typeface="Arial"/>
                <a:cs typeface="Arial"/>
                <a:sym typeface="Arial"/>
              </a:rPr>
              <a:t>Check out this video!</a:t>
            </a:r>
            <a:endParaRPr sz="1600" b="0" i="0" u="none" strike="noStrike" cap="none">
              <a:solidFill>
                <a:srgbClr val="FFFFFF"/>
              </a:solidFill>
              <a:latin typeface="Arial"/>
              <a:ea typeface="Arial"/>
              <a:cs typeface="Arial"/>
              <a:sym typeface="Arial"/>
            </a:endParaRPr>
          </a:p>
        </p:txBody>
      </p:sp>
      <p:pic>
        <p:nvPicPr>
          <p:cNvPr id="124" name="Google Shape;124;p22"/>
          <p:cNvPicPr preferRelativeResize="0"/>
          <p:nvPr/>
        </p:nvPicPr>
        <p:blipFill rotWithShape="1">
          <a:blip r:embed="rId6">
            <a:alphaModFix/>
          </a:blip>
          <a:srcRect/>
          <a:stretch/>
        </p:blipFill>
        <p:spPr>
          <a:xfrm>
            <a:off x="5093375" y="601600"/>
            <a:ext cx="504825" cy="1123950"/>
          </a:xfrm>
          <a:prstGeom prst="rect">
            <a:avLst/>
          </a:prstGeom>
          <a:noFill/>
          <a:ln>
            <a:noFill/>
          </a:ln>
        </p:spPr>
      </p:pic>
      <p:pic>
        <p:nvPicPr>
          <p:cNvPr id="125" name="Google Shape;125;p22">
            <a:hlinkClick r:id="" action="ppaction://hlinkshowjump?jump=nextslide"/>
          </p:cNvPr>
          <p:cNvPicPr preferRelativeResize="0"/>
          <p:nvPr/>
        </p:nvPicPr>
        <p:blipFill rotWithShape="1">
          <a:blip r:embed="rId7">
            <a:alphaModFix/>
          </a:blip>
          <a:src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1213</Words>
  <Application>Microsoft Office PowerPoint</Application>
  <PresentationFormat>On-screen Show (16:9)</PresentationFormat>
  <Paragraphs>98</Paragraphs>
  <Slides>32</Slides>
  <Notes>32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Beach</dc:creator>
  <cp:lastModifiedBy>Kim Beach</cp:lastModifiedBy>
  <cp:revision>2</cp:revision>
  <dcterms:modified xsi:type="dcterms:W3CDTF">2021-01-13T17:30:23Z</dcterms:modified>
</cp:coreProperties>
</file>